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02" r:id="rId2"/>
    <p:sldId id="284" r:id="rId3"/>
    <p:sldId id="285" r:id="rId4"/>
    <p:sldId id="283" r:id="rId5"/>
    <p:sldId id="304" r:id="rId6"/>
    <p:sldId id="334" r:id="rId7"/>
    <p:sldId id="300" r:id="rId8"/>
    <p:sldId id="340" r:id="rId9"/>
    <p:sldId id="303" r:id="rId10"/>
    <p:sldId id="333" r:id="rId11"/>
    <p:sldId id="335" r:id="rId12"/>
    <p:sldId id="336" r:id="rId13"/>
    <p:sldId id="341" r:id="rId14"/>
    <p:sldId id="287" r:id="rId15"/>
    <p:sldId id="337" r:id="rId16"/>
    <p:sldId id="338" r:id="rId17"/>
    <p:sldId id="305" r:id="rId18"/>
    <p:sldId id="288" r:id="rId19"/>
    <p:sldId id="342" r:id="rId20"/>
    <p:sldId id="306" r:id="rId21"/>
    <p:sldId id="291" r:id="rId22"/>
    <p:sldId id="289" r:id="rId23"/>
    <p:sldId id="343" r:id="rId24"/>
    <p:sldId id="257" r:id="rId25"/>
    <p:sldId id="347" r:id="rId26"/>
    <p:sldId id="261" r:id="rId27"/>
    <p:sldId id="346" r:id="rId28"/>
    <p:sldId id="344" r:id="rId29"/>
    <p:sldId id="260" r:id="rId30"/>
    <p:sldId id="269" r:id="rId31"/>
    <p:sldId id="294" r:id="rId32"/>
    <p:sldId id="266" r:id="rId33"/>
    <p:sldId id="268" r:id="rId34"/>
    <p:sldId id="271" r:id="rId35"/>
    <p:sldId id="273" r:id="rId36"/>
    <p:sldId id="293" r:id="rId37"/>
    <p:sldId id="263" r:id="rId38"/>
    <p:sldId id="276" r:id="rId39"/>
    <p:sldId id="279" r:id="rId40"/>
    <p:sldId id="280" r:id="rId41"/>
    <p:sldId id="286" r:id="rId42"/>
    <p:sldId id="298" r:id="rId43"/>
    <p:sldId id="297" r:id="rId44"/>
    <p:sldId id="272" r:id="rId45"/>
    <p:sldId id="348" r:id="rId46"/>
    <p:sldId id="282" r:id="rId47"/>
    <p:sldId id="281" r:id="rId48"/>
    <p:sldId id="349" r:id="rId49"/>
    <p:sldId id="290" r:id="rId50"/>
    <p:sldId id="265" r:id="rId51"/>
    <p:sldId id="345" r:id="rId52"/>
    <p:sldId id="301" r:id="rId53"/>
    <p:sldId id="352" r:id="rId54"/>
    <p:sldId id="350" r:id="rId55"/>
    <p:sldId id="353" r:id="rId56"/>
    <p:sldId id="351" r:id="rId57"/>
    <p:sldId id="339" r:id="rId58"/>
    <p:sldId id="354" r:id="rId59"/>
    <p:sldId id="322" r:id="rId60"/>
    <p:sldId id="323" r:id="rId61"/>
    <p:sldId id="324" r:id="rId62"/>
    <p:sldId id="325" r:id="rId63"/>
    <p:sldId id="326" r:id="rId64"/>
    <p:sldId id="327" r:id="rId65"/>
    <p:sldId id="329" r:id="rId66"/>
    <p:sldId id="328" r:id="rId67"/>
    <p:sldId id="317" r:id="rId68"/>
    <p:sldId id="320" r:id="rId69"/>
    <p:sldId id="321" r:id="rId70"/>
    <p:sldId id="312" r:id="rId71"/>
    <p:sldId id="310" r:id="rId72"/>
  </p:sldIdLst>
  <p:sldSz cx="12192000" cy="6858000"/>
  <p:notesSz cx="6807200"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FF"/>
    <a:srgbClr val="AE02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660"/>
  </p:normalViewPr>
  <p:slideViewPr>
    <p:cSldViewPr snapToGrid="0">
      <p:cViewPr varScale="1">
        <p:scale>
          <a:sx n="70" d="100"/>
          <a:sy n="70" d="100"/>
        </p:scale>
        <p:origin x="64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330927384077"/>
          <c:y val="7.0385680956547098E-2"/>
          <c:w val="0.85219685039370074"/>
          <c:h val="0.8416746864975212"/>
        </c:manualLayout>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Sheet1!$I$19:$I$39</c:f>
              <c:numCache>
                <c:formatCode>General</c:formatCode>
                <c:ptCount val="21"/>
                <c:pt idx="0">
                  <c:v>964</c:v>
                </c:pt>
                <c:pt idx="1">
                  <c:v>556</c:v>
                </c:pt>
                <c:pt idx="2">
                  <c:v>391</c:v>
                </c:pt>
                <c:pt idx="3">
                  <c:v>985</c:v>
                </c:pt>
                <c:pt idx="4">
                  <c:v>429</c:v>
                </c:pt>
                <c:pt idx="5">
                  <c:v>767</c:v>
                </c:pt>
                <c:pt idx="6">
                  <c:v>386</c:v>
                </c:pt>
                <c:pt idx="7">
                  <c:v>991</c:v>
                </c:pt>
                <c:pt idx="8">
                  <c:v>725</c:v>
                </c:pt>
                <c:pt idx="9">
                  <c:v>830</c:v>
                </c:pt>
                <c:pt idx="10">
                  <c:v>501</c:v>
                </c:pt>
                <c:pt idx="11">
                  <c:v>507</c:v>
                </c:pt>
                <c:pt idx="12">
                  <c:v>645</c:v>
                </c:pt>
                <c:pt idx="13">
                  <c:v>649</c:v>
                </c:pt>
                <c:pt idx="14">
                  <c:v>809</c:v>
                </c:pt>
                <c:pt idx="15">
                  <c:v>753</c:v>
                </c:pt>
                <c:pt idx="16">
                  <c:v>239</c:v>
                </c:pt>
                <c:pt idx="17">
                  <c:v>349</c:v>
                </c:pt>
                <c:pt idx="18">
                  <c:v>774</c:v>
                </c:pt>
                <c:pt idx="19">
                  <c:v>124</c:v>
                </c:pt>
                <c:pt idx="20">
                  <c:v>323</c:v>
                </c:pt>
              </c:numCache>
            </c:numRef>
          </c:xVal>
          <c:yVal>
            <c:numRef>
              <c:f>Sheet1!$J$19:$J$39</c:f>
              <c:numCache>
                <c:formatCode>General</c:formatCode>
                <c:ptCount val="21"/>
                <c:pt idx="0">
                  <c:v>994</c:v>
                </c:pt>
                <c:pt idx="1">
                  <c:v>556</c:v>
                </c:pt>
                <c:pt idx="2">
                  <c:v>385</c:v>
                </c:pt>
                <c:pt idx="3">
                  <c:v>1005</c:v>
                </c:pt>
                <c:pt idx="4">
                  <c:v>410</c:v>
                </c:pt>
                <c:pt idx="5">
                  <c:v>781</c:v>
                </c:pt>
                <c:pt idx="6">
                  <c:v>412</c:v>
                </c:pt>
                <c:pt idx="7">
                  <c:v>993</c:v>
                </c:pt>
                <c:pt idx="8">
                  <c:v>719</c:v>
                </c:pt>
                <c:pt idx="9">
                  <c:v>816</c:v>
                </c:pt>
                <c:pt idx="10">
                  <c:v>516</c:v>
                </c:pt>
                <c:pt idx="11">
                  <c:v>509</c:v>
                </c:pt>
                <c:pt idx="12">
                  <c:v>666</c:v>
                </c:pt>
                <c:pt idx="13">
                  <c:v>662</c:v>
                </c:pt>
                <c:pt idx="14">
                  <c:v>832</c:v>
                </c:pt>
                <c:pt idx="15">
                  <c:v>738</c:v>
                </c:pt>
                <c:pt idx="16">
                  <c:v>240</c:v>
                </c:pt>
                <c:pt idx="17">
                  <c:v>378</c:v>
                </c:pt>
                <c:pt idx="18">
                  <c:v>783</c:v>
                </c:pt>
                <c:pt idx="19">
                  <c:v>154</c:v>
                </c:pt>
                <c:pt idx="20">
                  <c:v>306</c:v>
                </c:pt>
              </c:numCache>
            </c:numRef>
          </c:yVal>
          <c:smooth val="0"/>
          <c:extLst>
            <c:ext xmlns:c16="http://schemas.microsoft.com/office/drawing/2014/chart" uri="{C3380CC4-5D6E-409C-BE32-E72D297353CC}">
              <c16:uniqueId val="{00000000-564F-41F6-A616-55455B6A2864}"/>
            </c:ext>
          </c:extLst>
        </c:ser>
        <c:dLbls>
          <c:showLegendKey val="0"/>
          <c:showVal val="0"/>
          <c:showCatName val="0"/>
          <c:showSerName val="0"/>
          <c:showPercent val="0"/>
          <c:showBubbleSize val="0"/>
        </c:dLbls>
        <c:axId val="978944847"/>
        <c:axId val="978942351"/>
      </c:scatterChart>
      <c:valAx>
        <c:axId val="978944847"/>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942351"/>
        <c:crossesAt val="0"/>
        <c:crossBetween val="midCat"/>
      </c:valAx>
      <c:valAx>
        <c:axId val="978942351"/>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978944847"/>
        <c:crosses val="autoZero"/>
        <c:crossBetween val="midCat"/>
        <c:majorUnit val="2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bg1"/>
      </a:solidFill>
      <a:round/>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E775EDF-88C0-44CF-A947-EDC9ECB9B32F}" type="datetimeFigureOut">
              <a:rPr kumimoji="1" lang="ja-JP" altLang="en-US" smtClean="0"/>
              <a:t>2024/9/26</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D8141939-479A-40CC-95E8-323159F58D14}" type="slidenum">
              <a:rPr kumimoji="1" lang="ja-JP" altLang="en-US" smtClean="0"/>
              <a:t>‹#›</a:t>
            </a:fld>
            <a:endParaRPr kumimoji="1" lang="ja-JP" altLang="en-US"/>
          </a:p>
        </p:txBody>
      </p:sp>
    </p:spTree>
    <p:extLst>
      <p:ext uri="{BB962C8B-B14F-4D97-AF65-F5344CB8AC3E}">
        <p14:creationId xmlns:p14="http://schemas.microsoft.com/office/powerpoint/2010/main" val="300444987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Roboto" panose="02000000000000000000" pitchFamily="2" charset="0"/>
              </a:rPr>
              <a:t>NaNO</a:t>
            </a:r>
            <a:r>
              <a:rPr lang="en-US" altLang="ja-JP" b="0" i="0" baseline="-25000" dirty="0">
                <a:solidFill>
                  <a:srgbClr val="000000"/>
                </a:solidFill>
                <a:effectLst/>
                <a:latin typeface="Roboto" panose="02000000000000000000" pitchFamily="2" charset="0"/>
              </a:rPr>
              <a:t>3</a:t>
            </a:r>
            <a:r>
              <a:rPr lang="en-US" altLang="ja-JP" b="0" i="0" dirty="0">
                <a:solidFill>
                  <a:srgbClr val="000000"/>
                </a:solidFill>
                <a:effectLst/>
                <a:latin typeface="Roboto" panose="02000000000000000000" pitchFamily="2" charset="0"/>
              </a:rPr>
              <a:t>, TiO</a:t>
            </a:r>
            <a:r>
              <a:rPr lang="en-US" altLang="ja-JP" b="0" i="0" baseline="-25000" dirty="0">
                <a:solidFill>
                  <a:srgbClr val="000000"/>
                </a:solidFill>
                <a:effectLst/>
                <a:latin typeface="Roboto" panose="02000000000000000000" pitchFamily="2" charset="0"/>
              </a:rPr>
              <a:t>2</a:t>
            </a:r>
            <a:r>
              <a:rPr lang="en-US" altLang="ja-JP" b="0" i="0" dirty="0">
                <a:solidFill>
                  <a:srgbClr val="000000"/>
                </a:solidFill>
                <a:effectLst/>
                <a:latin typeface="Roboto" panose="02000000000000000000" pitchFamily="2" charset="0"/>
              </a:rPr>
              <a:t>, soot, SOA, silicon, and NaCl</a:t>
            </a:r>
            <a:endParaRPr kumimoji="1" lang="ja-JP" altLang="en-US" dirty="0"/>
          </a:p>
        </p:txBody>
      </p:sp>
      <p:sp>
        <p:nvSpPr>
          <p:cNvPr id="4" name="スライド番号プレースホルダー 3"/>
          <p:cNvSpPr>
            <a:spLocks noGrp="1"/>
          </p:cNvSpPr>
          <p:nvPr>
            <p:ph type="sldNum" sz="quarter" idx="5"/>
          </p:nvPr>
        </p:nvSpPr>
        <p:spPr/>
        <p:txBody>
          <a:bodyPr/>
          <a:lstStyle/>
          <a:p>
            <a:fld id="{D8141939-479A-40CC-95E8-323159F58D14}" type="slidenum">
              <a:rPr kumimoji="1" lang="ja-JP" altLang="en-US" smtClean="0"/>
              <a:t>31</a:t>
            </a:fld>
            <a:endParaRPr kumimoji="1" lang="ja-JP" altLang="en-US"/>
          </a:p>
        </p:txBody>
      </p:sp>
    </p:spTree>
    <p:extLst>
      <p:ext uri="{BB962C8B-B14F-4D97-AF65-F5344CB8AC3E}">
        <p14:creationId xmlns:p14="http://schemas.microsoft.com/office/powerpoint/2010/main" val="9360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0" i="0" dirty="0">
                <a:solidFill>
                  <a:srgbClr val="000000"/>
                </a:solidFill>
                <a:effectLst/>
                <a:latin typeface="Roboto" panose="02000000000000000000" pitchFamily="2" charset="0"/>
              </a:rPr>
              <a:t>NaNO</a:t>
            </a:r>
            <a:r>
              <a:rPr lang="en-US" altLang="ja-JP" b="0" i="0" baseline="-25000" dirty="0">
                <a:solidFill>
                  <a:srgbClr val="000000"/>
                </a:solidFill>
                <a:effectLst/>
                <a:latin typeface="Roboto" panose="02000000000000000000" pitchFamily="2" charset="0"/>
              </a:rPr>
              <a:t>3</a:t>
            </a:r>
            <a:r>
              <a:rPr lang="en-US" altLang="ja-JP" b="0" i="0" dirty="0">
                <a:solidFill>
                  <a:srgbClr val="000000"/>
                </a:solidFill>
                <a:effectLst/>
                <a:latin typeface="Roboto" panose="02000000000000000000" pitchFamily="2" charset="0"/>
              </a:rPr>
              <a:t>, TiO</a:t>
            </a:r>
            <a:r>
              <a:rPr lang="en-US" altLang="ja-JP" b="0" i="0" baseline="-25000" dirty="0">
                <a:solidFill>
                  <a:srgbClr val="000000"/>
                </a:solidFill>
                <a:effectLst/>
                <a:latin typeface="Roboto" panose="02000000000000000000" pitchFamily="2" charset="0"/>
              </a:rPr>
              <a:t>2</a:t>
            </a:r>
            <a:r>
              <a:rPr lang="en-US" altLang="ja-JP" b="0" i="0" dirty="0">
                <a:solidFill>
                  <a:srgbClr val="000000"/>
                </a:solidFill>
                <a:effectLst/>
                <a:latin typeface="Roboto" panose="02000000000000000000" pitchFamily="2" charset="0"/>
              </a:rPr>
              <a:t>, soot, SOA, silicon, and NaCl</a:t>
            </a:r>
            <a:endParaRPr kumimoji="1" lang="ja-JP" altLang="en-US" dirty="0"/>
          </a:p>
        </p:txBody>
      </p:sp>
      <p:sp>
        <p:nvSpPr>
          <p:cNvPr id="4" name="スライド番号プレースホルダー 3"/>
          <p:cNvSpPr>
            <a:spLocks noGrp="1"/>
          </p:cNvSpPr>
          <p:nvPr>
            <p:ph type="sldNum" sz="quarter" idx="5"/>
          </p:nvPr>
        </p:nvSpPr>
        <p:spPr/>
        <p:txBody>
          <a:bodyPr/>
          <a:lstStyle/>
          <a:p>
            <a:fld id="{D8141939-479A-40CC-95E8-323159F58D14}" type="slidenum">
              <a:rPr kumimoji="1" lang="ja-JP" altLang="en-US" smtClean="0"/>
              <a:t>48</a:t>
            </a:fld>
            <a:endParaRPr kumimoji="1" lang="ja-JP" altLang="en-US"/>
          </a:p>
        </p:txBody>
      </p:sp>
    </p:spTree>
    <p:extLst>
      <p:ext uri="{BB962C8B-B14F-4D97-AF65-F5344CB8AC3E}">
        <p14:creationId xmlns:p14="http://schemas.microsoft.com/office/powerpoint/2010/main" val="412335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809A19-2319-4624-A159-C544434DCAB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0B7E2CB-1B33-4540-A8C4-2B9915E85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BD86EBF0-AF70-49D3-90CF-E308F6790BEA}"/>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752E9459-DA55-4C7E-8555-F6E2B5B3766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CC1A903-1D32-4EF1-A1F3-347EE9E24C2B}"/>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162292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6C351-C381-4AF2-BFE4-04F8AA48D1D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411DA64-313C-419A-B0DF-2046D628B47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5485CF4-A8A7-4B86-AEAD-4BC25D9C8620}"/>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C1928FB3-1E0E-48CE-A5EE-61722903512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7EB126C-6530-40C3-A46C-75F4DC2EF004}"/>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3227620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1197C9A-3D00-4165-888A-7E195629EA6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C9B864A-AC0D-4236-961D-AA4DD55FA46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70B71CC-B79D-4E56-9035-C43D42147BC8}"/>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4E48972C-6121-4FAE-9F9E-E716C8D87D6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07DFA2-955E-4AE1-957C-9B031E11A9ED}"/>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420306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D05477-308D-42E1-A53C-3C9ADF33EA1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59684F5-A437-4DE5-9AEA-522B0646789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4C24C3B-5CB8-4F8B-BC01-5FCCE6BF445B}"/>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79561606-763C-46CD-B4E6-35B5573D8B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B636E1C-C895-4B62-9983-E78AA96F2062}"/>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2691768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6CF94C-3E75-4961-B75C-48C6BCFDE41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9F89578-0A3C-4831-BECE-80BEE8376E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547A249-BCBC-44CD-AB33-734C35FADDD9}"/>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63BD7633-818A-47AE-9CAD-A0BF5B48B00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1D90B4F-9B7C-4AC4-AB50-4B0351318716}"/>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176182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1373CF-E900-4580-9655-E28BD0C90EE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316441-2434-4438-BD2E-9A05AEABBB37}"/>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9893D12-F02C-41F8-B14F-79DB03CEC28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EBF54ED-7BC9-48B0-B383-6BB231830D9E}"/>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6" name="フッター プレースホルダー 5">
            <a:extLst>
              <a:ext uri="{FF2B5EF4-FFF2-40B4-BE49-F238E27FC236}">
                <a16:creationId xmlns:a16="http://schemas.microsoft.com/office/drawing/2014/main" id="{0A36A6B9-7CFA-45F7-8CF1-9122927C67D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B7A1A38-B1D5-4DC4-B1BF-4340F437D701}"/>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1978011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A80635-823A-4056-BFA4-CB880475822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50CB770-70DD-4397-9EE8-B11E48AB3A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3A99D46-C6FB-41E6-8EDC-3B46D7F31B3C}"/>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9021223-8050-48F5-8816-86C5978419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3ED05F6-6CA5-4565-912A-4AA9C58AEF6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7DF96CB-E32D-48C7-8A5A-14AA0480A6D2}"/>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8" name="フッター プレースホルダー 7">
            <a:extLst>
              <a:ext uri="{FF2B5EF4-FFF2-40B4-BE49-F238E27FC236}">
                <a16:creationId xmlns:a16="http://schemas.microsoft.com/office/drawing/2014/main" id="{E8B6E2DE-9E85-42C4-9A81-20912A1D4F8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76A5016-A863-44EF-98B6-E50BDEB08EAC}"/>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1350447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132CEA-C78C-408A-9FB9-D538796A9DE3}"/>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B192911-DE1D-46DA-8F99-A77D5321D63D}"/>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4" name="フッター プレースホルダー 3">
            <a:extLst>
              <a:ext uri="{FF2B5EF4-FFF2-40B4-BE49-F238E27FC236}">
                <a16:creationId xmlns:a16="http://schemas.microsoft.com/office/drawing/2014/main" id="{F38E379F-D2DA-4E2E-8C53-CC527016F79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B88B293-233F-4ECF-B785-04BAB4B10318}"/>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2128020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47D29ABA-867F-4931-A7B6-B1B08DBF7A50}"/>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3" name="フッター プレースホルダー 2">
            <a:extLst>
              <a:ext uri="{FF2B5EF4-FFF2-40B4-BE49-F238E27FC236}">
                <a16:creationId xmlns:a16="http://schemas.microsoft.com/office/drawing/2014/main" id="{C42D21EB-CC05-46A9-97EA-3EBFD65E495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41B7BDE-9125-4D1C-BF5F-8E2F2F0737E7}"/>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106966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50EFDC-7547-4C6B-9AAB-2081E0D4E59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1648C2-5922-489B-847A-DBFABECDB0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2E60539-739D-480A-B1A5-2823D023EB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6DA3CBF-DD37-4BA1-B029-4AFF2E2CCEF8}"/>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6" name="フッター プレースホルダー 5">
            <a:extLst>
              <a:ext uri="{FF2B5EF4-FFF2-40B4-BE49-F238E27FC236}">
                <a16:creationId xmlns:a16="http://schemas.microsoft.com/office/drawing/2014/main" id="{2707A448-FD60-4B1A-AE06-5CFB91D7BDE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FE4548F-12F7-4692-998D-578E53AF896A}"/>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3020584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D98B2E-2C9E-473B-B600-8C4E1770B64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D314B07-3349-4BAB-861D-F5AAA4481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1241178-36C5-44E4-B8F6-E242F1CE3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624A7DD-AAFF-4C0C-A133-0682ECBDA57B}"/>
              </a:ext>
            </a:extLst>
          </p:cNvPr>
          <p:cNvSpPr>
            <a:spLocks noGrp="1"/>
          </p:cNvSpPr>
          <p:nvPr>
            <p:ph type="dt" sz="half" idx="10"/>
          </p:nvPr>
        </p:nvSpPr>
        <p:spPr/>
        <p:txBody>
          <a:bodyPr/>
          <a:lstStyle/>
          <a:p>
            <a:fld id="{F2138610-86A0-4201-AF76-E1B752353995}" type="datetimeFigureOut">
              <a:rPr kumimoji="1" lang="ja-JP" altLang="en-US" smtClean="0"/>
              <a:t>2024/9/26</a:t>
            </a:fld>
            <a:endParaRPr kumimoji="1" lang="ja-JP" altLang="en-US"/>
          </a:p>
        </p:txBody>
      </p:sp>
      <p:sp>
        <p:nvSpPr>
          <p:cNvPr id="6" name="フッター プレースホルダー 5">
            <a:extLst>
              <a:ext uri="{FF2B5EF4-FFF2-40B4-BE49-F238E27FC236}">
                <a16:creationId xmlns:a16="http://schemas.microsoft.com/office/drawing/2014/main" id="{846AF896-A1CC-43E1-B082-466F52E60F0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967EB35-F5F4-4508-A50C-9ADC8CAD3B1D}"/>
              </a:ext>
            </a:extLst>
          </p:cNvPr>
          <p:cNvSpPr>
            <a:spLocks noGrp="1"/>
          </p:cNvSpPr>
          <p:nvPr>
            <p:ph type="sldNum" sz="quarter" idx="12"/>
          </p:nvPr>
        </p:nvSpPr>
        <p:spPr/>
        <p:txBody>
          <a:body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237408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36D820C-86D8-463C-A8EF-7E34367E5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D46E64C-ED54-4A48-97C9-1A110B3800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724E52-DD2A-4BF2-BC57-D970E082C0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138610-86A0-4201-AF76-E1B752353995}" type="datetimeFigureOut">
              <a:rPr kumimoji="1" lang="ja-JP" altLang="en-US" smtClean="0"/>
              <a:t>2024/9/26</a:t>
            </a:fld>
            <a:endParaRPr kumimoji="1" lang="ja-JP" altLang="en-US"/>
          </a:p>
        </p:txBody>
      </p:sp>
      <p:sp>
        <p:nvSpPr>
          <p:cNvPr id="5" name="フッター プレースホルダー 4">
            <a:extLst>
              <a:ext uri="{FF2B5EF4-FFF2-40B4-BE49-F238E27FC236}">
                <a16:creationId xmlns:a16="http://schemas.microsoft.com/office/drawing/2014/main" id="{3F84FB3F-74C2-43C6-B730-C44BFDBD1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C3F08C6-DC56-448F-9C3B-3B99A2F756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9E3994-5E87-4753-8673-07F2FE6A9DD8}" type="slidenum">
              <a:rPr kumimoji="1" lang="ja-JP" altLang="en-US" smtClean="0"/>
              <a:t>‹#›</a:t>
            </a:fld>
            <a:endParaRPr kumimoji="1" lang="ja-JP" altLang="en-US"/>
          </a:p>
        </p:txBody>
      </p:sp>
    </p:spTree>
    <p:extLst>
      <p:ext uri="{BB962C8B-B14F-4D97-AF65-F5344CB8AC3E}">
        <p14:creationId xmlns:p14="http://schemas.microsoft.com/office/powerpoint/2010/main" val="3339483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8.gif"/><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0.png"/><Relationship Id="rId4" Type="http://schemas.openxmlformats.org/officeDocument/2006/relationships/image" Target="../media/image190.png"/></Relationships>
</file>

<file path=ppt/slides/_rels/slide3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300.png"/><Relationship Id="rId7" Type="http://schemas.openxmlformats.org/officeDocument/2006/relationships/image" Target="../media/image32.png"/><Relationship Id="rId12" Type="http://schemas.openxmlformats.org/officeDocument/2006/relationships/image" Target="../media/image39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80.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20.png"/><Relationship Id="rId18" Type="http://schemas.openxmlformats.org/officeDocument/2006/relationships/image" Target="../media/image27.png"/><Relationship Id="rId3" Type="http://schemas.openxmlformats.org/officeDocument/2006/relationships/image" Target="../media/image420.png"/><Relationship Id="rId7" Type="http://schemas.openxmlformats.org/officeDocument/2006/relationships/image" Target="../media/image460.png"/><Relationship Id="rId12" Type="http://schemas.openxmlformats.org/officeDocument/2006/relationships/image" Target="../media/image211.png"/><Relationship Id="rId17" Type="http://schemas.openxmlformats.org/officeDocument/2006/relationships/image" Target="../media/image26.png"/><Relationship Id="rId2" Type="http://schemas.openxmlformats.org/officeDocument/2006/relationships/image" Target="../media/image410.png"/><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201.png"/><Relationship Id="rId5" Type="http://schemas.openxmlformats.org/officeDocument/2006/relationships/image" Target="../media/image44.png"/><Relationship Id="rId15" Type="http://schemas.openxmlformats.org/officeDocument/2006/relationships/image" Target="../media/image240.png"/><Relationship Id="rId10" Type="http://schemas.openxmlformats.org/officeDocument/2006/relationships/image" Target="../media/image191.png"/><Relationship Id="rId4" Type="http://schemas.openxmlformats.org/officeDocument/2006/relationships/image" Target="../media/image430.png"/><Relationship Id="rId9" Type="http://schemas.openxmlformats.org/officeDocument/2006/relationships/image" Target="../media/image55.png"/><Relationship Id="rId14" Type="http://schemas.openxmlformats.org/officeDocument/2006/relationships/image" Target="../media/image230.png"/></Relationships>
</file>

<file path=ppt/slides/_rels/slide51.xml.rels><?xml version="1.0" encoding="UTF-8" standalone="yes"?>
<Relationships xmlns="http://schemas.openxmlformats.org/package/2006/relationships"><Relationship Id="rId13" Type="http://schemas.openxmlformats.org/officeDocument/2006/relationships/image" Target="../media/image220.png"/><Relationship Id="rId21" Type="http://schemas.openxmlformats.org/officeDocument/2006/relationships/image" Target="../media/image550.png"/><Relationship Id="rId12" Type="http://schemas.openxmlformats.org/officeDocument/2006/relationships/image" Target="../media/image211.png"/><Relationship Id="rId2" Type="http://schemas.openxmlformats.org/officeDocument/2006/relationships/image" Target="../media/image410.png"/><Relationship Id="rId20" Type="http://schemas.openxmlformats.org/officeDocument/2006/relationships/image" Target="../media/image540.png"/><Relationship Id="rId1" Type="http://schemas.openxmlformats.org/officeDocument/2006/relationships/slideLayout" Target="../slideLayouts/slideLayout2.xml"/><Relationship Id="rId11" Type="http://schemas.openxmlformats.org/officeDocument/2006/relationships/image" Target="../media/image201.png"/><Relationship Id="rId24" Type="http://schemas.openxmlformats.org/officeDocument/2006/relationships/image" Target="../media/image56.jpeg"/><Relationship Id="rId15" Type="http://schemas.openxmlformats.org/officeDocument/2006/relationships/image" Target="../media/image240.png"/><Relationship Id="rId23" Type="http://schemas.openxmlformats.org/officeDocument/2006/relationships/image" Target="../media/image57.png"/><Relationship Id="rId10" Type="http://schemas.openxmlformats.org/officeDocument/2006/relationships/image" Target="../media/image191.png"/><Relationship Id="rId19" Type="http://schemas.openxmlformats.org/officeDocument/2006/relationships/image" Target="../media/image530.png"/><Relationship Id="rId4" Type="http://schemas.openxmlformats.org/officeDocument/2006/relationships/image" Target="../media/image430.png"/><Relationship Id="rId14" Type="http://schemas.openxmlformats.org/officeDocument/2006/relationships/image" Target="../media/image230.png"/><Relationship Id="rId22"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15C73-B1D8-491A-A91F-DAD2C0FF3168}"/>
              </a:ext>
            </a:extLst>
          </p:cNvPr>
          <p:cNvSpPr>
            <a:spLocks noGrp="1"/>
          </p:cNvSpPr>
          <p:nvPr>
            <p:ph type="title"/>
          </p:nvPr>
        </p:nvSpPr>
        <p:spPr>
          <a:xfrm>
            <a:off x="341523" y="1874436"/>
            <a:ext cx="11463969" cy="1325563"/>
          </a:xfrm>
        </p:spPr>
        <p:txBody>
          <a:bodyPr>
            <a:noAutofit/>
          </a:bodyPr>
          <a:lstStyle/>
          <a:p>
            <a:r>
              <a:rPr lang="en-US" altLang="ja-JP" sz="6600" b="1" dirty="0"/>
              <a:t>Python</a:t>
            </a:r>
            <a:r>
              <a:rPr lang="ja-JP" altLang="en-US" sz="6600" b="1" dirty="0"/>
              <a:t>プログラミングの基本</a:t>
            </a:r>
            <a:endParaRPr kumimoji="1" lang="ja-JP" altLang="en-US" sz="6600" b="1" dirty="0"/>
          </a:p>
        </p:txBody>
      </p:sp>
      <p:sp>
        <p:nvSpPr>
          <p:cNvPr id="3" name="コンテンツ プレースホルダー 2">
            <a:extLst>
              <a:ext uri="{FF2B5EF4-FFF2-40B4-BE49-F238E27FC236}">
                <a16:creationId xmlns:a16="http://schemas.microsoft.com/office/drawing/2014/main" id="{24FF1262-BAFC-4F97-8813-EEB6F9EAD911}"/>
              </a:ext>
            </a:extLst>
          </p:cNvPr>
          <p:cNvSpPr>
            <a:spLocks noGrp="1"/>
          </p:cNvSpPr>
          <p:nvPr>
            <p:ph idx="1"/>
          </p:nvPr>
        </p:nvSpPr>
        <p:spPr>
          <a:xfrm>
            <a:off x="1735156" y="3495503"/>
            <a:ext cx="8676701" cy="2607498"/>
          </a:xfrm>
        </p:spPr>
        <p:txBody>
          <a:bodyPr/>
          <a:lstStyle/>
          <a:p>
            <a:pPr marL="0" indent="0">
              <a:buNone/>
            </a:pPr>
            <a:r>
              <a:rPr kumimoji="1" lang="en-US" altLang="ja-JP" dirty="0"/>
              <a:t>Python</a:t>
            </a:r>
            <a:r>
              <a:rPr kumimoji="1" lang="ja-JP" altLang="en-US" dirty="0"/>
              <a:t>で分析を行えるようになるために</a:t>
            </a:r>
          </a:p>
        </p:txBody>
      </p:sp>
    </p:spTree>
    <p:extLst>
      <p:ext uri="{BB962C8B-B14F-4D97-AF65-F5344CB8AC3E}">
        <p14:creationId xmlns:p14="http://schemas.microsoft.com/office/powerpoint/2010/main" val="3410372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リスト</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698887" y="1204269"/>
            <a:ext cx="3598627" cy="461665"/>
          </a:xfrm>
          <a:prstGeom prst="rect">
            <a:avLst/>
          </a:prstGeom>
          <a:noFill/>
        </p:spPr>
        <p:txBody>
          <a:bodyPr wrap="square" rtlCol="0">
            <a:spAutoFit/>
          </a:bodyPr>
          <a:lstStyle/>
          <a:p>
            <a:r>
              <a:rPr lang="en-US" altLang="ja-JP" sz="2400" dirty="0"/>
              <a:t>a</a:t>
            </a:r>
            <a:r>
              <a:rPr kumimoji="1" lang="en-US" altLang="ja-JP" sz="2400" dirty="0"/>
              <a:t> = [1,3,5,6]</a:t>
            </a:r>
            <a:endParaRPr kumimoji="1" lang="ja-JP" altLang="en-US" sz="2400" dirty="0"/>
          </a:p>
        </p:txBody>
      </p:sp>
      <p:sp>
        <p:nvSpPr>
          <p:cNvPr id="11" name="テキスト ボックス 10">
            <a:extLst>
              <a:ext uri="{FF2B5EF4-FFF2-40B4-BE49-F238E27FC236}">
                <a16:creationId xmlns:a16="http://schemas.microsoft.com/office/drawing/2014/main" id="{FF74623E-785F-4808-A9FD-426C36970216}"/>
              </a:ext>
            </a:extLst>
          </p:cNvPr>
          <p:cNvSpPr txBox="1"/>
          <p:nvPr/>
        </p:nvSpPr>
        <p:spPr>
          <a:xfrm>
            <a:off x="213028" y="766777"/>
            <a:ext cx="4168140" cy="461665"/>
          </a:xfrm>
          <a:prstGeom prst="rect">
            <a:avLst/>
          </a:prstGeom>
          <a:noFill/>
        </p:spPr>
        <p:txBody>
          <a:bodyPr wrap="square" rtlCol="0">
            <a:spAutoFit/>
          </a:bodyPr>
          <a:lstStyle/>
          <a:p>
            <a:r>
              <a:rPr kumimoji="1" lang="ja-JP" altLang="en-US" sz="2400" dirty="0"/>
              <a:t>複数の要素をまとめたもの</a:t>
            </a:r>
          </a:p>
        </p:txBody>
      </p:sp>
      <p:sp>
        <p:nvSpPr>
          <p:cNvPr id="4" name="テキスト ボックス 3">
            <a:extLst>
              <a:ext uri="{FF2B5EF4-FFF2-40B4-BE49-F238E27FC236}">
                <a16:creationId xmlns:a16="http://schemas.microsoft.com/office/drawing/2014/main" id="{0DB67CA4-961D-2628-EFB6-135EAF0C3922}"/>
              </a:ext>
            </a:extLst>
          </p:cNvPr>
          <p:cNvSpPr txBox="1"/>
          <p:nvPr/>
        </p:nvSpPr>
        <p:spPr>
          <a:xfrm>
            <a:off x="698887" y="2903166"/>
            <a:ext cx="3598627" cy="461665"/>
          </a:xfrm>
          <a:prstGeom prst="rect">
            <a:avLst/>
          </a:prstGeom>
          <a:noFill/>
        </p:spPr>
        <p:txBody>
          <a:bodyPr wrap="square" rtlCol="0">
            <a:spAutoFit/>
          </a:bodyPr>
          <a:lstStyle/>
          <a:p>
            <a:r>
              <a:rPr lang="en-US" altLang="ja-JP" sz="2400" dirty="0" err="1"/>
              <a:t>a.append</a:t>
            </a:r>
            <a:r>
              <a:rPr lang="en-US" altLang="ja-JP" sz="2400" dirty="0"/>
              <a:t>(3)</a:t>
            </a:r>
            <a:endParaRPr kumimoji="1" lang="ja-JP" altLang="en-US" sz="2400" dirty="0"/>
          </a:p>
        </p:txBody>
      </p:sp>
      <p:sp>
        <p:nvSpPr>
          <p:cNvPr id="6" name="テキスト ボックス 5">
            <a:extLst>
              <a:ext uri="{FF2B5EF4-FFF2-40B4-BE49-F238E27FC236}">
                <a16:creationId xmlns:a16="http://schemas.microsoft.com/office/drawing/2014/main" id="{DEFFBAA0-901C-6205-1368-6C837B85C271}"/>
              </a:ext>
            </a:extLst>
          </p:cNvPr>
          <p:cNvSpPr txBox="1"/>
          <p:nvPr/>
        </p:nvSpPr>
        <p:spPr>
          <a:xfrm>
            <a:off x="213028" y="2484702"/>
            <a:ext cx="4168140" cy="461665"/>
          </a:xfrm>
          <a:prstGeom prst="rect">
            <a:avLst/>
          </a:prstGeom>
          <a:noFill/>
        </p:spPr>
        <p:txBody>
          <a:bodyPr wrap="square" rtlCol="0">
            <a:spAutoFit/>
          </a:bodyPr>
          <a:lstStyle/>
          <a:p>
            <a:r>
              <a:rPr lang="ja-JP" altLang="en-US" sz="2400" dirty="0"/>
              <a:t>リストに要素を追加</a:t>
            </a:r>
            <a:endParaRPr kumimoji="1" lang="ja-JP" altLang="en-US" sz="2400" dirty="0"/>
          </a:p>
        </p:txBody>
      </p:sp>
      <p:sp>
        <p:nvSpPr>
          <p:cNvPr id="7" name="テキスト ボックス 6">
            <a:extLst>
              <a:ext uri="{FF2B5EF4-FFF2-40B4-BE49-F238E27FC236}">
                <a16:creationId xmlns:a16="http://schemas.microsoft.com/office/drawing/2014/main" id="{43AFC7A0-7319-B550-EDC6-ED806C888A2E}"/>
              </a:ext>
            </a:extLst>
          </p:cNvPr>
          <p:cNvSpPr txBox="1"/>
          <p:nvPr/>
        </p:nvSpPr>
        <p:spPr>
          <a:xfrm>
            <a:off x="213028" y="3321630"/>
            <a:ext cx="4168140" cy="461665"/>
          </a:xfrm>
          <a:prstGeom prst="rect">
            <a:avLst/>
          </a:prstGeom>
          <a:noFill/>
        </p:spPr>
        <p:txBody>
          <a:bodyPr wrap="square" rtlCol="0">
            <a:spAutoFit/>
          </a:bodyPr>
          <a:lstStyle/>
          <a:p>
            <a:r>
              <a:rPr lang="ja-JP" altLang="en-US" sz="2400" dirty="0"/>
              <a:t>多重リスト</a:t>
            </a:r>
            <a:endParaRPr kumimoji="1" lang="ja-JP" altLang="en-US" sz="2400" dirty="0"/>
          </a:p>
        </p:txBody>
      </p:sp>
      <p:sp>
        <p:nvSpPr>
          <p:cNvPr id="8" name="テキスト ボックス 7">
            <a:extLst>
              <a:ext uri="{FF2B5EF4-FFF2-40B4-BE49-F238E27FC236}">
                <a16:creationId xmlns:a16="http://schemas.microsoft.com/office/drawing/2014/main" id="{B7FE8280-7E69-9950-31C8-E66822D5B8AC}"/>
              </a:ext>
            </a:extLst>
          </p:cNvPr>
          <p:cNvSpPr txBox="1"/>
          <p:nvPr/>
        </p:nvSpPr>
        <p:spPr>
          <a:xfrm>
            <a:off x="782540" y="3808526"/>
            <a:ext cx="6427967" cy="461665"/>
          </a:xfrm>
          <a:prstGeom prst="rect">
            <a:avLst/>
          </a:prstGeom>
          <a:noFill/>
        </p:spPr>
        <p:txBody>
          <a:bodyPr wrap="square" rtlCol="0">
            <a:spAutoFit/>
          </a:bodyPr>
          <a:lstStyle/>
          <a:p>
            <a:r>
              <a:rPr lang="en-US" altLang="ja-JP" sz="2400" dirty="0"/>
              <a:t>a</a:t>
            </a:r>
            <a:r>
              <a:rPr kumimoji="1" lang="en-US" altLang="ja-JP" sz="2400" dirty="0"/>
              <a:t> = [[168,62], [180,70],[165,38],[190,120] ]</a:t>
            </a:r>
            <a:endParaRPr kumimoji="1" lang="ja-JP" altLang="en-US" sz="2400" dirty="0"/>
          </a:p>
        </p:txBody>
      </p:sp>
      <p:sp>
        <p:nvSpPr>
          <p:cNvPr id="9" name="テキスト ボックス 8">
            <a:extLst>
              <a:ext uri="{FF2B5EF4-FFF2-40B4-BE49-F238E27FC236}">
                <a16:creationId xmlns:a16="http://schemas.microsoft.com/office/drawing/2014/main" id="{11C287EE-2B74-5866-F5F8-BA7AB8B2FBC5}"/>
              </a:ext>
            </a:extLst>
          </p:cNvPr>
          <p:cNvSpPr txBox="1"/>
          <p:nvPr/>
        </p:nvSpPr>
        <p:spPr>
          <a:xfrm>
            <a:off x="213028" y="1589112"/>
            <a:ext cx="7880074" cy="461665"/>
          </a:xfrm>
          <a:prstGeom prst="rect">
            <a:avLst/>
          </a:prstGeom>
          <a:noFill/>
        </p:spPr>
        <p:txBody>
          <a:bodyPr wrap="square" rtlCol="0">
            <a:spAutoFit/>
          </a:bodyPr>
          <a:lstStyle/>
          <a:p>
            <a:r>
              <a:rPr kumimoji="1" lang="en-US" altLang="ja-JP" sz="2400" dirty="0"/>
              <a:t>2</a:t>
            </a:r>
            <a:r>
              <a:rPr kumimoji="1" lang="ja-JP" altLang="en-US" sz="2400" dirty="0"/>
              <a:t>番目の要素（</a:t>
            </a:r>
            <a:r>
              <a:rPr kumimoji="1" lang="en-US" altLang="ja-JP" sz="2400" dirty="0"/>
              <a:t>※</a:t>
            </a:r>
            <a:r>
              <a:rPr kumimoji="1" lang="ja-JP" altLang="en-US" sz="2400" dirty="0"/>
              <a:t>：</a:t>
            </a:r>
            <a:r>
              <a:rPr kumimoji="1" lang="en-US" altLang="ja-JP" sz="2400" dirty="0"/>
              <a:t>0</a:t>
            </a:r>
            <a:r>
              <a:rPr kumimoji="1" lang="ja-JP" altLang="en-US" sz="2400" dirty="0"/>
              <a:t>からカウント）の取り出し</a:t>
            </a:r>
          </a:p>
        </p:txBody>
      </p:sp>
      <p:sp>
        <p:nvSpPr>
          <p:cNvPr id="13" name="テキスト ボックス 12">
            <a:extLst>
              <a:ext uri="{FF2B5EF4-FFF2-40B4-BE49-F238E27FC236}">
                <a16:creationId xmlns:a16="http://schemas.microsoft.com/office/drawing/2014/main" id="{7AC8FA78-BC58-3593-5D01-A4F790F4C50E}"/>
              </a:ext>
            </a:extLst>
          </p:cNvPr>
          <p:cNvSpPr txBox="1"/>
          <p:nvPr/>
        </p:nvSpPr>
        <p:spPr>
          <a:xfrm>
            <a:off x="733341" y="2066238"/>
            <a:ext cx="3598627" cy="461665"/>
          </a:xfrm>
          <a:prstGeom prst="rect">
            <a:avLst/>
          </a:prstGeom>
          <a:noFill/>
        </p:spPr>
        <p:txBody>
          <a:bodyPr wrap="square" rtlCol="0">
            <a:spAutoFit/>
          </a:bodyPr>
          <a:lstStyle/>
          <a:p>
            <a:r>
              <a:rPr lang="en-US" altLang="ja-JP" sz="2400" dirty="0"/>
              <a:t>a[2]</a:t>
            </a:r>
            <a:endParaRPr kumimoji="1" lang="ja-JP" altLang="en-US" sz="2400" dirty="0"/>
          </a:p>
        </p:txBody>
      </p:sp>
      <p:sp>
        <p:nvSpPr>
          <p:cNvPr id="14" name="テキスト ボックス 13">
            <a:extLst>
              <a:ext uri="{FF2B5EF4-FFF2-40B4-BE49-F238E27FC236}">
                <a16:creationId xmlns:a16="http://schemas.microsoft.com/office/drawing/2014/main" id="{C7DB81F4-CAAF-F581-E922-006DEB861FB4}"/>
              </a:ext>
            </a:extLst>
          </p:cNvPr>
          <p:cNvSpPr txBox="1"/>
          <p:nvPr/>
        </p:nvSpPr>
        <p:spPr>
          <a:xfrm>
            <a:off x="782539" y="4173445"/>
            <a:ext cx="6427967" cy="461665"/>
          </a:xfrm>
          <a:prstGeom prst="rect">
            <a:avLst/>
          </a:prstGeom>
          <a:noFill/>
        </p:spPr>
        <p:txBody>
          <a:bodyPr wrap="square" rtlCol="0">
            <a:spAutoFit/>
          </a:bodyPr>
          <a:lstStyle/>
          <a:p>
            <a:r>
              <a:rPr lang="en-US" altLang="ja-JP" sz="2400" dirty="0"/>
              <a:t>a[0,1]</a:t>
            </a:r>
            <a:endParaRPr kumimoji="1" lang="ja-JP" altLang="en-US" sz="2400" dirty="0"/>
          </a:p>
        </p:txBody>
      </p:sp>
      <p:sp>
        <p:nvSpPr>
          <p:cNvPr id="15" name="テキスト ボックス 14">
            <a:extLst>
              <a:ext uri="{FF2B5EF4-FFF2-40B4-BE49-F238E27FC236}">
                <a16:creationId xmlns:a16="http://schemas.microsoft.com/office/drawing/2014/main" id="{2D467977-7AE7-239C-E30A-B49D3F19DC63}"/>
              </a:ext>
            </a:extLst>
          </p:cNvPr>
          <p:cNvSpPr txBox="1"/>
          <p:nvPr/>
        </p:nvSpPr>
        <p:spPr>
          <a:xfrm>
            <a:off x="283427" y="5132350"/>
            <a:ext cx="11625146" cy="1200329"/>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ja-JP" altLang="en-US" sz="2400" dirty="0"/>
              <a:t>・リスト </a:t>
            </a:r>
            <a:r>
              <a:rPr kumimoji="1" lang="en-US" altLang="ja-JP" sz="2400" dirty="0"/>
              <a:t>d </a:t>
            </a:r>
            <a:r>
              <a:rPr kumimoji="1" lang="ja-JP" altLang="en-US" sz="2400" dirty="0"/>
              <a:t>を作成し、その中に </a:t>
            </a:r>
            <a:r>
              <a:rPr kumimoji="1" lang="en-US" altLang="ja-JP" sz="2400" dirty="0"/>
              <a:t>1, 2, 3, 4, 5 </a:t>
            </a:r>
            <a:r>
              <a:rPr kumimoji="1" lang="ja-JP" altLang="en-US" sz="2400" dirty="0"/>
              <a:t>の </a:t>
            </a:r>
            <a:r>
              <a:rPr kumimoji="1" lang="en-US" altLang="ja-JP" sz="2400" dirty="0"/>
              <a:t>5 </a:t>
            </a:r>
            <a:r>
              <a:rPr kumimoji="1" lang="ja-JP" altLang="en-US" sz="2400" dirty="0"/>
              <a:t>つの整数を格納してください。</a:t>
            </a:r>
            <a:endParaRPr kumimoji="1" lang="en-US" altLang="ja-JP" sz="2400" dirty="0"/>
          </a:p>
          <a:p>
            <a:r>
              <a:rPr kumimoji="1" lang="ja-JP" altLang="en-US" sz="2400" dirty="0"/>
              <a:t>・リスト </a:t>
            </a:r>
            <a:r>
              <a:rPr kumimoji="1" lang="en-US" altLang="ja-JP" sz="2400" dirty="0"/>
              <a:t>d </a:t>
            </a:r>
            <a:r>
              <a:rPr kumimoji="1" lang="ja-JP" altLang="en-US" sz="2400" dirty="0"/>
              <a:t>の最後に整数 </a:t>
            </a:r>
            <a:r>
              <a:rPr kumimoji="1" lang="en-US" altLang="ja-JP" sz="2400" dirty="0"/>
              <a:t>6 </a:t>
            </a:r>
            <a:r>
              <a:rPr kumimoji="1" lang="ja-JP" altLang="en-US" sz="2400" dirty="0"/>
              <a:t>を追加し、リスト </a:t>
            </a:r>
            <a:r>
              <a:rPr kumimoji="1" lang="en-US" altLang="ja-JP" sz="2400" dirty="0"/>
              <a:t>d </a:t>
            </a:r>
            <a:r>
              <a:rPr kumimoji="1" lang="ja-JP" altLang="en-US" sz="2400" dirty="0"/>
              <a:t>の内容を表示してください。</a:t>
            </a:r>
          </a:p>
        </p:txBody>
      </p:sp>
    </p:spTree>
    <p:extLst>
      <p:ext uri="{BB962C8B-B14F-4D97-AF65-F5344CB8AC3E}">
        <p14:creationId xmlns:p14="http://schemas.microsoft.com/office/powerpoint/2010/main" val="2973020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条件分岐　</a:t>
            </a:r>
            <a:r>
              <a:rPr lang="en-US" altLang="ja-JP" dirty="0">
                <a:solidFill>
                  <a:schemeClr val="bg1"/>
                </a:solidFill>
                <a:latin typeface="ＭＳ ゴシック" panose="020B0609070205080204" pitchFamily="49" charset="-128"/>
                <a:ea typeface="ＭＳ ゴシック" panose="020B0609070205080204" pitchFamily="49" charset="-128"/>
              </a:rPr>
              <a:t>if</a:t>
            </a:r>
            <a:r>
              <a:rPr lang="ja-JP" altLang="en-US" dirty="0">
                <a:solidFill>
                  <a:schemeClr val="bg1"/>
                </a:solidFill>
                <a:latin typeface="ＭＳ ゴシック" panose="020B0609070205080204" pitchFamily="49" charset="-128"/>
                <a:ea typeface="ＭＳ ゴシック" panose="020B0609070205080204" pitchFamily="49" charset="-128"/>
              </a:rPr>
              <a:t>文</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425839" y="1163650"/>
            <a:ext cx="3598627" cy="461665"/>
          </a:xfrm>
          <a:prstGeom prst="rect">
            <a:avLst/>
          </a:prstGeom>
          <a:noFill/>
        </p:spPr>
        <p:txBody>
          <a:bodyPr wrap="square" rtlCol="0">
            <a:spAutoFit/>
          </a:bodyPr>
          <a:lstStyle/>
          <a:p>
            <a:r>
              <a:rPr lang="ja-JP" altLang="en-US" sz="2400" dirty="0"/>
              <a:t>構文</a:t>
            </a:r>
            <a:endParaRPr kumimoji="1" lang="ja-JP" altLang="en-US" sz="2400" dirty="0"/>
          </a:p>
        </p:txBody>
      </p:sp>
      <p:sp>
        <p:nvSpPr>
          <p:cNvPr id="11" name="テキスト ボックス 10">
            <a:extLst>
              <a:ext uri="{FF2B5EF4-FFF2-40B4-BE49-F238E27FC236}">
                <a16:creationId xmlns:a16="http://schemas.microsoft.com/office/drawing/2014/main" id="{FF74623E-785F-4808-A9FD-426C36970216}"/>
              </a:ext>
            </a:extLst>
          </p:cNvPr>
          <p:cNvSpPr txBox="1"/>
          <p:nvPr/>
        </p:nvSpPr>
        <p:spPr>
          <a:xfrm>
            <a:off x="213027" y="766777"/>
            <a:ext cx="6744363" cy="461665"/>
          </a:xfrm>
          <a:prstGeom prst="rect">
            <a:avLst/>
          </a:prstGeom>
          <a:noFill/>
        </p:spPr>
        <p:txBody>
          <a:bodyPr wrap="square" rtlCol="0">
            <a:spAutoFit/>
          </a:bodyPr>
          <a:lstStyle/>
          <a:p>
            <a:r>
              <a:rPr kumimoji="1" lang="en-US" altLang="ja-JP" sz="2400" dirty="0"/>
              <a:t>if: </a:t>
            </a:r>
            <a:r>
              <a:rPr kumimoji="1" lang="ja-JP" altLang="en-US" sz="2400" dirty="0"/>
              <a:t>条件によって行う処理を変更する際に用いる</a:t>
            </a:r>
          </a:p>
        </p:txBody>
      </p:sp>
      <p:sp>
        <p:nvSpPr>
          <p:cNvPr id="5" name="テキスト ボックス 4">
            <a:extLst>
              <a:ext uri="{FF2B5EF4-FFF2-40B4-BE49-F238E27FC236}">
                <a16:creationId xmlns:a16="http://schemas.microsoft.com/office/drawing/2014/main" id="{7542BC06-F783-34D2-784A-8232B728492A}"/>
              </a:ext>
            </a:extLst>
          </p:cNvPr>
          <p:cNvSpPr txBox="1"/>
          <p:nvPr/>
        </p:nvSpPr>
        <p:spPr>
          <a:xfrm>
            <a:off x="587665" y="1558076"/>
            <a:ext cx="6265129" cy="1569660"/>
          </a:xfrm>
          <a:prstGeom prst="rect">
            <a:avLst/>
          </a:prstGeom>
          <a:noFill/>
        </p:spPr>
        <p:txBody>
          <a:bodyPr wrap="square" rtlCol="0">
            <a:spAutoFit/>
          </a:bodyPr>
          <a:lstStyle/>
          <a:p>
            <a:r>
              <a:rPr lang="en-US" altLang="ja-JP" sz="2400" dirty="0"/>
              <a:t>if </a:t>
            </a:r>
            <a:r>
              <a:rPr lang="ja-JP" altLang="en-US" sz="2400" dirty="0"/>
              <a:t>条件</a:t>
            </a:r>
            <a:r>
              <a:rPr lang="en-US" altLang="ja-JP" sz="2400" dirty="0"/>
              <a:t>Bool</a:t>
            </a:r>
            <a:r>
              <a:rPr lang="ja-JP" altLang="en-US" sz="2400" dirty="0"/>
              <a:t>値（</a:t>
            </a:r>
            <a:r>
              <a:rPr lang="en-US" altLang="ja-JP" sz="2400" dirty="0"/>
              <a:t>True</a:t>
            </a:r>
            <a:r>
              <a:rPr lang="ja-JP" altLang="en-US" sz="2400" dirty="0"/>
              <a:t>か</a:t>
            </a:r>
            <a:r>
              <a:rPr lang="en-US" altLang="ja-JP" sz="2400" dirty="0"/>
              <a:t>False</a:t>
            </a:r>
            <a:r>
              <a:rPr lang="ja-JP" altLang="en-US" sz="2400" dirty="0"/>
              <a:t>か</a:t>
            </a:r>
            <a:r>
              <a:rPr lang="en-US" altLang="ja-JP" sz="2400" dirty="0"/>
              <a:t>)</a:t>
            </a:r>
            <a:r>
              <a:rPr lang="ja-JP" altLang="en-US" sz="2400" dirty="0"/>
              <a:t>：</a:t>
            </a:r>
            <a:endParaRPr lang="en-US" altLang="ja-JP" sz="2400" dirty="0"/>
          </a:p>
          <a:p>
            <a:r>
              <a:rPr lang="en-US" altLang="ja-JP" sz="2400" dirty="0"/>
              <a:t>	</a:t>
            </a:r>
            <a:r>
              <a:rPr lang="ja-JP" altLang="en-US" sz="2400" dirty="0"/>
              <a:t>条件が</a:t>
            </a:r>
            <a:r>
              <a:rPr lang="en-US" altLang="ja-JP" sz="2400" dirty="0"/>
              <a:t>True</a:t>
            </a:r>
            <a:r>
              <a:rPr lang="ja-JP" altLang="en-US" sz="2400" dirty="0"/>
              <a:t>の場合に行われる処理</a:t>
            </a:r>
            <a:endParaRPr lang="en-US" altLang="ja-JP" sz="2400" dirty="0"/>
          </a:p>
          <a:p>
            <a:r>
              <a:rPr lang="en-US" altLang="ja-JP" sz="2400" dirty="0"/>
              <a:t>else:</a:t>
            </a:r>
          </a:p>
          <a:p>
            <a:r>
              <a:rPr lang="en-US" altLang="ja-JP" sz="2400" dirty="0"/>
              <a:t>	</a:t>
            </a:r>
            <a:r>
              <a:rPr lang="ja-JP" altLang="en-US" sz="2400" dirty="0"/>
              <a:t>条件が</a:t>
            </a:r>
            <a:r>
              <a:rPr lang="en-US" altLang="ja-JP" sz="2400" dirty="0"/>
              <a:t>False</a:t>
            </a:r>
            <a:r>
              <a:rPr lang="ja-JP" altLang="en-US" sz="2400" dirty="0"/>
              <a:t>の場合に行われる処理</a:t>
            </a:r>
            <a:endParaRPr kumimoji="1" lang="ja-JP" altLang="en-US" sz="2400" dirty="0"/>
          </a:p>
        </p:txBody>
      </p:sp>
      <p:sp>
        <p:nvSpPr>
          <p:cNvPr id="10" name="テキスト ボックス 9">
            <a:extLst>
              <a:ext uri="{FF2B5EF4-FFF2-40B4-BE49-F238E27FC236}">
                <a16:creationId xmlns:a16="http://schemas.microsoft.com/office/drawing/2014/main" id="{6BF76E87-2124-1171-66F3-AD842ED17B0B}"/>
              </a:ext>
            </a:extLst>
          </p:cNvPr>
          <p:cNvSpPr txBox="1"/>
          <p:nvPr/>
        </p:nvSpPr>
        <p:spPr>
          <a:xfrm>
            <a:off x="283427" y="5498588"/>
            <a:ext cx="11625146" cy="1077218"/>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ja-JP" altLang="en-US" sz="2000" dirty="0"/>
              <a:t>変数 </a:t>
            </a:r>
            <a:r>
              <a:rPr kumimoji="1" lang="en-US" altLang="ja-JP" sz="2000" dirty="0"/>
              <a:t>a </a:t>
            </a:r>
            <a:r>
              <a:rPr kumimoji="1" lang="ja-JP" altLang="en-US" sz="2000" dirty="0"/>
              <a:t>が </a:t>
            </a:r>
            <a:r>
              <a:rPr kumimoji="1" lang="en-US" altLang="ja-JP" sz="2000" dirty="0"/>
              <a:t>10 </a:t>
            </a:r>
            <a:r>
              <a:rPr kumimoji="1" lang="ja-JP" altLang="en-US" sz="2000" dirty="0"/>
              <a:t>以上であれば</a:t>
            </a:r>
            <a:r>
              <a:rPr kumimoji="1" lang="en-US" altLang="ja-JP" sz="2000" dirty="0"/>
              <a:t>"a is 10 or more"</a:t>
            </a:r>
            <a:r>
              <a:rPr kumimoji="1" lang="ja-JP" altLang="en-US" sz="2000" dirty="0"/>
              <a:t>と表示し、それ以外の場合は</a:t>
            </a:r>
            <a:r>
              <a:rPr kumimoji="1" lang="en-US" altLang="ja-JP" sz="2000" dirty="0"/>
              <a:t>"a is less than 10"</a:t>
            </a:r>
          </a:p>
          <a:p>
            <a:r>
              <a:rPr kumimoji="1" lang="ja-JP" altLang="en-US" sz="2000" dirty="0"/>
              <a:t>と表示するプログラムを作成してください。</a:t>
            </a:r>
          </a:p>
        </p:txBody>
      </p:sp>
      <p:sp>
        <p:nvSpPr>
          <p:cNvPr id="12" name="テキスト ボックス 11">
            <a:extLst>
              <a:ext uri="{FF2B5EF4-FFF2-40B4-BE49-F238E27FC236}">
                <a16:creationId xmlns:a16="http://schemas.microsoft.com/office/drawing/2014/main" id="{370CC04D-DDB3-9399-6F03-84330213DC71}"/>
              </a:ext>
            </a:extLst>
          </p:cNvPr>
          <p:cNvSpPr txBox="1"/>
          <p:nvPr/>
        </p:nvSpPr>
        <p:spPr>
          <a:xfrm>
            <a:off x="213027" y="3259767"/>
            <a:ext cx="11625146" cy="2308324"/>
          </a:xfrm>
          <a:prstGeom prst="rect">
            <a:avLst/>
          </a:prstGeom>
          <a:noFill/>
        </p:spPr>
        <p:txBody>
          <a:bodyPr wrap="square" rtlCol="0">
            <a:spAutoFit/>
          </a:bodyPr>
          <a:lstStyle/>
          <a:p>
            <a:r>
              <a:rPr lang="ja-JP" altLang="en-US" sz="2400" dirty="0"/>
              <a:t>条件判定に用いる演算子</a:t>
            </a:r>
            <a:endParaRPr lang="en-US" altLang="ja-JP" sz="2400" dirty="0"/>
          </a:p>
          <a:p>
            <a:r>
              <a:rPr kumimoji="1" lang="ja-JP" altLang="en-US" sz="2400" dirty="0"/>
              <a:t>　</a:t>
            </a:r>
            <a:r>
              <a:rPr kumimoji="1" lang="en-US" altLang="ja-JP" sz="2400" dirty="0"/>
              <a:t>&gt; </a:t>
            </a:r>
            <a:r>
              <a:rPr kumimoji="1" lang="ja-JP" altLang="en-US" sz="2400" dirty="0"/>
              <a:t>より大きい　　　　　　　　　　　</a:t>
            </a:r>
            <a:r>
              <a:rPr kumimoji="1" lang="en-US" altLang="ja-JP" sz="2400" dirty="0"/>
              <a:t>in </a:t>
            </a:r>
            <a:r>
              <a:rPr kumimoji="1" lang="ja-JP" altLang="en-US" sz="2400" dirty="0"/>
              <a:t>文字列やリストに含まれるか</a:t>
            </a:r>
            <a:endParaRPr kumimoji="1" lang="en-US" altLang="ja-JP" sz="2400" dirty="0"/>
          </a:p>
          <a:p>
            <a:r>
              <a:rPr kumimoji="1" lang="ja-JP" altLang="en-US" sz="2400" dirty="0"/>
              <a:t>　</a:t>
            </a:r>
            <a:r>
              <a:rPr kumimoji="1" lang="en-US" altLang="ja-JP" sz="2400" dirty="0"/>
              <a:t>&gt;= </a:t>
            </a:r>
            <a:r>
              <a:rPr kumimoji="1" lang="ja-JP" altLang="en-US" sz="2400" dirty="0"/>
              <a:t>以上</a:t>
            </a:r>
            <a:r>
              <a:rPr kumimoji="1" lang="en-US" altLang="ja-JP" sz="2400" dirty="0"/>
              <a:t>(</a:t>
            </a:r>
            <a:r>
              <a:rPr kumimoji="1" lang="ja-JP" altLang="en-US" sz="2400" dirty="0"/>
              <a:t>数学の</a:t>
            </a:r>
            <a:r>
              <a:rPr lang="ja-JP" altLang="en-US" sz="2400" dirty="0"/>
              <a:t>≥</a:t>
            </a:r>
            <a:r>
              <a:rPr kumimoji="1" lang="en-US" altLang="ja-JP" sz="2400" dirty="0"/>
              <a:t>)</a:t>
            </a:r>
          </a:p>
          <a:p>
            <a:r>
              <a:rPr lang="ja-JP" altLang="en-US" sz="2400" dirty="0"/>
              <a:t>　</a:t>
            </a:r>
            <a:r>
              <a:rPr lang="en-US" altLang="ja-JP" sz="2400" dirty="0"/>
              <a:t>== </a:t>
            </a:r>
            <a:r>
              <a:rPr lang="ja-JP" altLang="en-US" sz="2400" dirty="0"/>
              <a:t>等しい</a:t>
            </a:r>
            <a:r>
              <a:rPr lang="en-US" altLang="ja-JP" sz="2400" dirty="0"/>
              <a:t>(</a:t>
            </a:r>
            <a:r>
              <a:rPr lang="ja-JP" altLang="en-US" sz="2400" dirty="0"/>
              <a:t>数学の</a:t>
            </a:r>
            <a:r>
              <a:rPr lang="en-US" altLang="ja-JP" sz="2400" dirty="0"/>
              <a:t>=)</a:t>
            </a:r>
          </a:p>
          <a:p>
            <a:r>
              <a:rPr kumimoji="1" lang="ja-JP" altLang="en-US" sz="2400" dirty="0"/>
              <a:t>　</a:t>
            </a:r>
            <a:r>
              <a:rPr kumimoji="1" lang="en-US" altLang="ja-JP" sz="2400" dirty="0"/>
              <a:t>!=</a:t>
            </a:r>
            <a:r>
              <a:rPr kumimoji="1" lang="ja-JP" altLang="en-US" sz="2400" dirty="0"/>
              <a:t>　異なる</a:t>
            </a:r>
            <a:r>
              <a:rPr kumimoji="1" lang="en-US" altLang="ja-JP" sz="2400" dirty="0"/>
              <a:t>(</a:t>
            </a:r>
            <a:r>
              <a:rPr kumimoji="1" lang="ja-JP" altLang="en-US" sz="2400" dirty="0"/>
              <a:t>数学の≠</a:t>
            </a:r>
            <a:r>
              <a:rPr kumimoji="1" lang="en-US" altLang="ja-JP" sz="2400" dirty="0"/>
              <a:t>)</a:t>
            </a:r>
          </a:p>
          <a:p>
            <a:endParaRPr kumimoji="1" lang="ja-JP" altLang="en-US" sz="2400" dirty="0"/>
          </a:p>
        </p:txBody>
      </p:sp>
      <p:pic>
        <p:nvPicPr>
          <p:cNvPr id="16" name="図 15">
            <a:extLst>
              <a:ext uri="{FF2B5EF4-FFF2-40B4-BE49-F238E27FC236}">
                <a16:creationId xmlns:a16="http://schemas.microsoft.com/office/drawing/2014/main" id="{70923028-4E91-E146-DF02-E4E9B485BAA9}"/>
              </a:ext>
            </a:extLst>
          </p:cNvPr>
          <p:cNvPicPr>
            <a:picLocks noChangeAspect="1"/>
          </p:cNvPicPr>
          <p:nvPr/>
        </p:nvPicPr>
        <p:blipFill>
          <a:blip r:embed="rId2"/>
          <a:stretch>
            <a:fillRect/>
          </a:stretch>
        </p:blipFill>
        <p:spPr>
          <a:xfrm>
            <a:off x="3880484" y="3750893"/>
            <a:ext cx="1605915" cy="1340860"/>
          </a:xfrm>
          <a:prstGeom prst="rect">
            <a:avLst/>
          </a:prstGeom>
        </p:spPr>
      </p:pic>
      <p:pic>
        <p:nvPicPr>
          <p:cNvPr id="18" name="図 17">
            <a:extLst>
              <a:ext uri="{FF2B5EF4-FFF2-40B4-BE49-F238E27FC236}">
                <a16:creationId xmlns:a16="http://schemas.microsoft.com/office/drawing/2014/main" id="{E12DB270-E209-A44C-570B-D8B681AADE10}"/>
              </a:ext>
            </a:extLst>
          </p:cNvPr>
          <p:cNvPicPr>
            <a:picLocks noChangeAspect="1"/>
          </p:cNvPicPr>
          <p:nvPr/>
        </p:nvPicPr>
        <p:blipFill>
          <a:blip r:embed="rId3"/>
          <a:stretch>
            <a:fillRect/>
          </a:stretch>
        </p:blipFill>
        <p:spPr>
          <a:xfrm>
            <a:off x="10155419" y="3429000"/>
            <a:ext cx="1961166" cy="1900355"/>
          </a:xfrm>
          <a:prstGeom prst="rect">
            <a:avLst/>
          </a:prstGeom>
        </p:spPr>
      </p:pic>
      <p:pic>
        <p:nvPicPr>
          <p:cNvPr id="20" name="図 19">
            <a:extLst>
              <a:ext uri="{FF2B5EF4-FFF2-40B4-BE49-F238E27FC236}">
                <a16:creationId xmlns:a16="http://schemas.microsoft.com/office/drawing/2014/main" id="{E47A79C2-F355-47D7-D863-E43C2F7B255C}"/>
              </a:ext>
            </a:extLst>
          </p:cNvPr>
          <p:cNvPicPr>
            <a:picLocks noChangeAspect="1"/>
          </p:cNvPicPr>
          <p:nvPr/>
        </p:nvPicPr>
        <p:blipFill rotWithShape="1">
          <a:blip r:embed="rId4"/>
          <a:srcRect b="50120"/>
          <a:stretch/>
        </p:blipFill>
        <p:spPr>
          <a:xfrm>
            <a:off x="6676065" y="1386194"/>
            <a:ext cx="2449000" cy="1569660"/>
          </a:xfrm>
          <a:prstGeom prst="rect">
            <a:avLst/>
          </a:prstGeom>
        </p:spPr>
      </p:pic>
      <p:pic>
        <p:nvPicPr>
          <p:cNvPr id="21" name="図 20">
            <a:extLst>
              <a:ext uri="{FF2B5EF4-FFF2-40B4-BE49-F238E27FC236}">
                <a16:creationId xmlns:a16="http://schemas.microsoft.com/office/drawing/2014/main" id="{5D8DAC9C-7253-C1E8-70A7-BFB4229CB0CF}"/>
              </a:ext>
            </a:extLst>
          </p:cNvPr>
          <p:cNvPicPr>
            <a:picLocks noChangeAspect="1"/>
          </p:cNvPicPr>
          <p:nvPr/>
        </p:nvPicPr>
        <p:blipFill rotWithShape="1">
          <a:blip r:embed="rId4"/>
          <a:srcRect t="54404"/>
          <a:stretch/>
        </p:blipFill>
        <p:spPr>
          <a:xfrm>
            <a:off x="9327440" y="1421484"/>
            <a:ext cx="2581133" cy="1512277"/>
          </a:xfrm>
          <a:prstGeom prst="rect">
            <a:avLst/>
          </a:prstGeom>
        </p:spPr>
      </p:pic>
    </p:spTree>
    <p:extLst>
      <p:ext uri="{BB962C8B-B14F-4D97-AF65-F5344CB8AC3E}">
        <p14:creationId xmlns:p14="http://schemas.microsoft.com/office/powerpoint/2010/main" val="4054164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ループ　</a:t>
            </a:r>
            <a:r>
              <a:rPr lang="en-US" altLang="ja-JP" dirty="0">
                <a:solidFill>
                  <a:schemeClr val="bg1"/>
                </a:solidFill>
                <a:latin typeface="ＭＳ ゴシック" panose="020B0609070205080204" pitchFamily="49" charset="-128"/>
                <a:ea typeface="ＭＳ ゴシック" panose="020B0609070205080204" pitchFamily="49" charset="-128"/>
              </a:rPr>
              <a:t>for</a:t>
            </a:r>
            <a:r>
              <a:rPr lang="ja-JP" altLang="en-US" dirty="0">
                <a:solidFill>
                  <a:schemeClr val="bg1"/>
                </a:solidFill>
                <a:latin typeface="ＭＳ ゴシック" panose="020B0609070205080204" pitchFamily="49" charset="-128"/>
                <a:ea typeface="ＭＳ ゴシック" panose="020B0609070205080204" pitchFamily="49" charset="-128"/>
              </a:rPr>
              <a:t>文</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370421" y="1604749"/>
            <a:ext cx="3598627" cy="461665"/>
          </a:xfrm>
          <a:prstGeom prst="rect">
            <a:avLst/>
          </a:prstGeom>
          <a:noFill/>
        </p:spPr>
        <p:txBody>
          <a:bodyPr wrap="square" rtlCol="0">
            <a:spAutoFit/>
          </a:bodyPr>
          <a:lstStyle/>
          <a:p>
            <a:r>
              <a:rPr lang="ja-JP" altLang="en-US" sz="2400" dirty="0"/>
              <a:t>構文</a:t>
            </a:r>
            <a:endParaRPr kumimoji="1" lang="ja-JP" altLang="en-US" sz="2400" dirty="0"/>
          </a:p>
        </p:txBody>
      </p:sp>
      <p:sp>
        <p:nvSpPr>
          <p:cNvPr id="11" name="テキスト ボックス 10">
            <a:extLst>
              <a:ext uri="{FF2B5EF4-FFF2-40B4-BE49-F238E27FC236}">
                <a16:creationId xmlns:a16="http://schemas.microsoft.com/office/drawing/2014/main" id="{FF74623E-785F-4808-A9FD-426C36970216}"/>
              </a:ext>
            </a:extLst>
          </p:cNvPr>
          <p:cNvSpPr txBox="1"/>
          <p:nvPr/>
        </p:nvSpPr>
        <p:spPr>
          <a:xfrm>
            <a:off x="213027" y="766777"/>
            <a:ext cx="10279482" cy="830997"/>
          </a:xfrm>
          <a:prstGeom prst="rect">
            <a:avLst/>
          </a:prstGeom>
          <a:noFill/>
        </p:spPr>
        <p:txBody>
          <a:bodyPr wrap="square" rtlCol="0">
            <a:spAutoFit/>
          </a:bodyPr>
          <a:lstStyle/>
          <a:p>
            <a:r>
              <a:rPr kumimoji="1" lang="en-US" altLang="ja-JP" sz="2400" dirty="0"/>
              <a:t>for: </a:t>
            </a:r>
            <a:r>
              <a:rPr kumimoji="1" lang="ja-JP" altLang="en-US" sz="2400" dirty="0"/>
              <a:t>リストのように</a:t>
            </a:r>
            <a:r>
              <a:rPr lang="ja-JP" altLang="en-US" sz="2400" dirty="0"/>
              <a:t>順番があるもの</a:t>
            </a:r>
            <a:r>
              <a:rPr lang="en-US" altLang="ja-JP" sz="2400" dirty="0"/>
              <a:t>(</a:t>
            </a:r>
            <a:r>
              <a:rPr lang="ja-JP" altLang="en-US" sz="2400" dirty="0"/>
              <a:t>イテラブル</a:t>
            </a:r>
            <a:r>
              <a:rPr kumimoji="1" lang="en-US" altLang="ja-JP" sz="2400" dirty="0" err="1"/>
              <a:t>iterable</a:t>
            </a:r>
            <a:r>
              <a:rPr kumimoji="1" lang="en-US" altLang="ja-JP" sz="2400" dirty="0"/>
              <a:t>)</a:t>
            </a:r>
            <a:r>
              <a:rPr kumimoji="1" lang="ja-JP" altLang="en-US" sz="2400" dirty="0"/>
              <a:t>から</a:t>
            </a:r>
            <a:endParaRPr kumimoji="1" lang="en-US" altLang="ja-JP" sz="2400" dirty="0"/>
          </a:p>
          <a:p>
            <a:r>
              <a:rPr lang="en-US" altLang="ja-JP" sz="2400" dirty="0"/>
              <a:t>  </a:t>
            </a:r>
            <a:r>
              <a:rPr lang="ja-JP" altLang="en-US" sz="2400" dirty="0"/>
              <a:t>　 変数に代入して、処理を繰り返す</a:t>
            </a:r>
            <a:endParaRPr kumimoji="1" lang="en-US" altLang="ja-JP" sz="2400" dirty="0"/>
          </a:p>
        </p:txBody>
      </p:sp>
      <p:sp>
        <p:nvSpPr>
          <p:cNvPr id="5" name="テキスト ボックス 4">
            <a:extLst>
              <a:ext uri="{FF2B5EF4-FFF2-40B4-BE49-F238E27FC236}">
                <a16:creationId xmlns:a16="http://schemas.microsoft.com/office/drawing/2014/main" id="{7542BC06-F783-34D2-784A-8232B728492A}"/>
              </a:ext>
            </a:extLst>
          </p:cNvPr>
          <p:cNvSpPr txBox="1"/>
          <p:nvPr/>
        </p:nvSpPr>
        <p:spPr>
          <a:xfrm>
            <a:off x="735448" y="2067808"/>
            <a:ext cx="6265129" cy="707886"/>
          </a:xfrm>
          <a:prstGeom prst="rect">
            <a:avLst/>
          </a:prstGeom>
          <a:noFill/>
        </p:spPr>
        <p:txBody>
          <a:bodyPr wrap="square" rtlCol="0">
            <a:spAutoFit/>
          </a:bodyPr>
          <a:lstStyle/>
          <a:p>
            <a:r>
              <a:rPr lang="en-US" altLang="ja-JP" sz="2000" dirty="0"/>
              <a:t>for </a:t>
            </a:r>
            <a:r>
              <a:rPr lang="ja-JP" altLang="en-US" sz="2000" dirty="0"/>
              <a:t>変数 </a:t>
            </a:r>
            <a:r>
              <a:rPr lang="en-US" altLang="ja-JP" sz="2000" dirty="0"/>
              <a:t>in </a:t>
            </a:r>
            <a:r>
              <a:rPr lang="ja-JP" altLang="en-US" sz="2000" dirty="0"/>
              <a:t>イテラブル</a:t>
            </a:r>
            <a:r>
              <a:rPr lang="en-US" altLang="ja-JP" sz="2000" dirty="0"/>
              <a:t>:</a:t>
            </a:r>
          </a:p>
          <a:p>
            <a:r>
              <a:rPr lang="en-US" altLang="ja-JP" sz="2000" dirty="0"/>
              <a:t>	</a:t>
            </a:r>
            <a:r>
              <a:rPr lang="ja-JP" altLang="en-US" sz="2000" dirty="0"/>
              <a:t>繰り返される処理</a:t>
            </a:r>
            <a:endParaRPr lang="en-US" altLang="ja-JP" sz="2000" dirty="0"/>
          </a:p>
        </p:txBody>
      </p:sp>
      <p:sp>
        <p:nvSpPr>
          <p:cNvPr id="10" name="テキスト ボックス 9">
            <a:extLst>
              <a:ext uri="{FF2B5EF4-FFF2-40B4-BE49-F238E27FC236}">
                <a16:creationId xmlns:a16="http://schemas.microsoft.com/office/drawing/2014/main" id="{6BF76E87-2124-1171-66F3-AD842ED17B0B}"/>
              </a:ext>
            </a:extLst>
          </p:cNvPr>
          <p:cNvSpPr txBox="1"/>
          <p:nvPr/>
        </p:nvSpPr>
        <p:spPr>
          <a:xfrm>
            <a:off x="283427" y="5621156"/>
            <a:ext cx="11625146" cy="1077218"/>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ja-JP" altLang="en-US" sz="2000" dirty="0"/>
              <a:t>リスト</a:t>
            </a:r>
            <a:r>
              <a:rPr kumimoji="1" lang="en-US" altLang="ja-JP" sz="2000" dirty="0"/>
              <a:t>a</a:t>
            </a:r>
            <a:r>
              <a:rPr kumimoji="1" lang="ja-JP" altLang="en-US" sz="2000" dirty="0"/>
              <a:t>の全ての要素の和を表示するプログラムを書いてください。</a:t>
            </a:r>
            <a:endParaRPr kumimoji="1" lang="en-US" altLang="ja-JP" sz="2000" dirty="0"/>
          </a:p>
          <a:p>
            <a:r>
              <a:rPr kumimoji="1" lang="en-US" altLang="ja-JP" sz="2000" dirty="0"/>
              <a:t>a = [1,2,5,8,3,2,2,1]</a:t>
            </a:r>
          </a:p>
        </p:txBody>
      </p:sp>
      <p:sp>
        <p:nvSpPr>
          <p:cNvPr id="6" name="テキスト ボックス 5">
            <a:extLst>
              <a:ext uri="{FF2B5EF4-FFF2-40B4-BE49-F238E27FC236}">
                <a16:creationId xmlns:a16="http://schemas.microsoft.com/office/drawing/2014/main" id="{3C8677D8-CFEC-34E7-F65C-5CBFA617CAD0}"/>
              </a:ext>
            </a:extLst>
          </p:cNvPr>
          <p:cNvSpPr txBox="1"/>
          <p:nvPr/>
        </p:nvSpPr>
        <p:spPr>
          <a:xfrm>
            <a:off x="550398" y="3069511"/>
            <a:ext cx="4631202" cy="830997"/>
          </a:xfrm>
          <a:prstGeom prst="rect">
            <a:avLst/>
          </a:prstGeom>
          <a:noFill/>
        </p:spPr>
        <p:txBody>
          <a:bodyPr wrap="square">
            <a:spAutoFit/>
          </a:bodyPr>
          <a:lstStyle/>
          <a:p>
            <a:r>
              <a:rPr lang="en-US" altLang="ja-JP" sz="2400" dirty="0"/>
              <a:t>0</a:t>
            </a:r>
            <a:r>
              <a:rPr lang="ja-JP" altLang="en-US" sz="2400" dirty="0"/>
              <a:t> から 10 までの整数を順番に</a:t>
            </a:r>
            <a:endParaRPr lang="en-US" altLang="ja-JP" sz="2400" dirty="0"/>
          </a:p>
          <a:p>
            <a:r>
              <a:rPr lang="ja-JP" altLang="en-US" sz="2400" dirty="0"/>
              <a:t>表示するプログラム</a:t>
            </a:r>
          </a:p>
        </p:txBody>
      </p:sp>
      <p:pic>
        <p:nvPicPr>
          <p:cNvPr id="8" name="図 7">
            <a:extLst>
              <a:ext uri="{FF2B5EF4-FFF2-40B4-BE49-F238E27FC236}">
                <a16:creationId xmlns:a16="http://schemas.microsoft.com/office/drawing/2014/main" id="{DD2D0EF2-913C-6849-5071-8D36C8E86E4F}"/>
              </a:ext>
            </a:extLst>
          </p:cNvPr>
          <p:cNvPicPr>
            <a:picLocks noChangeAspect="1"/>
          </p:cNvPicPr>
          <p:nvPr/>
        </p:nvPicPr>
        <p:blipFill rotWithShape="1">
          <a:blip r:embed="rId2"/>
          <a:srcRect b="32357"/>
          <a:stretch/>
        </p:blipFill>
        <p:spPr>
          <a:xfrm>
            <a:off x="1021773" y="3870857"/>
            <a:ext cx="3402444" cy="697424"/>
          </a:xfrm>
          <a:prstGeom prst="rect">
            <a:avLst/>
          </a:prstGeom>
        </p:spPr>
      </p:pic>
      <p:pic>
        <p:nvPicPr>
          <p:cNvPr id="13" name="図 12">
            <a:extLst>
              <a:ext uri="{FF2B5EF4-FFF2-40B4-BE49-F238E27FC236}">
                <a16:creationId xmlns:a16="http://schemas.microsoft.com/office/drawing/2014/main" id="{F2716DB7-F33D-B899-276A-C3F3DF766240}"/>
              </a:ext>
            </a:extLst>
          </p:cNvPr>
          <p:cNvPicPr>
            <a:picLocks noChangeAspect="1"/>
          </p:cNvPicPr>
          <p:nvPr/>
        </p:nvPicPr>
        <p:blipFill>
          <a:blip r:embed="rId3"/>
          <a:stretch>
            <a:fillRect/>
          </a:stretch>
        </p:blipFill>
        <p:spPr>
          <a:xfrm>
            <a:off x="6872445" y="3857031"/>
            <a:ext cx="4769157" cy="1641557"/>
          </a:xfrm>
          <a:prstGeom prst="rect">
            <a:avLst/>
          </a:prstGeom>
        </p:spPr>
      </p:pic>
      <p:sp>
        <p:nvSpPr>
          <p:cNvPr id="14" name="テキスト ボックス 13">
            <a:extLst>
              <a:ext uri="{FF2B5EF4-FFF2-40B4-BE49-F238E27FC236}">
                <a16:creationId xmlns:a16="http://schemas.microsoft.com/office/drawing/2014/main" id="{3F9330FA-CD1A-F700-F68A-E54EAD219D89}"/>
              </a:ext>
            </a:extLst>
          </p:cNvPr>
          <p:cNvSpPr txBox="1"/>
          <p:nvPr/>
        </p:nvSpPr>
        <p:spPr>
          <a:xfrm>
            <a:off x="6651016" y="3000969"/>
            <a:ext cx="4631202" cy="830997"/>
          </a:xfrm>
          <a:prstGeom prst="rect">
            <a:avLst/>
          </a:prstGeom>
          <a:noFill/>
        </p:spPr>
        <p:txBody>
          <a:bodyPr wrap="square">
            <a:spAutoFit/>
          </a:bodyPr>
          <a:lstStyle/>
          <a:p>
            <a:r>
              <a:rPr lang="ja-JP" altLang="en-US" sz="2400" dirty="0"/>
              <a:t>リストの要素を順番に</a:t>
            </a:r>
            <a:endParaRPr lang="en-US" altLang="ja-JP" sz="2400" dirty="0"/>
          </a:p>
          <a:p>
            <a:r>
              <a:rPr lang="ja-JP" altLang="en-US" sz="2400" dirty="0"/>
              <a:t>表示するプログラム</a:t>
            </a:r>
          </a:p>
        </p:txBody>
      </p:sp>
    </p:spTree>
    <p:extLst>
      <p:ext uri="{BB962C8B-B14F-4D97-AF65-F5344CB8AC3E}">
        <p14:creationId xmlns:p14="http://schemas.microsoft.com/office/powerpoint/2010/main" val="3848108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normAutofit/>
          </a:bodyPr>
          <a:lstStyle/>
          <a:p>
            <a:r>
              <a:rPr lang="ja-JP" altLang="en-US" dirty="0">
                <a:solidFill>
                  <a:schemeClr val="bg1"/>
                </a:solidFill>
                <a:latin typeface="ＭＳ ゴシック" panose="020B0609070205080204" pitchFamily="49" charset="-128"/>
                <a:ea typeface="ＭＳ ゴシック" panose="020B0609070205080204" pitchFamily="49" charset="-128"/>
              </a:rPr>
              <a:t>コンピュータの数値の取り扱いにおける注意</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10" name="テキスト ボックス 9">
            <a:extLst>
              <a:ext uri="{FF2B5EF4-FFF2-40B4-BE49-F238E27FC236}">
                <a16:creationId xmlns:a16="http://schemas.microsoft.com/office/drawing/2014/main" id="{6BF76E87-2124-1171-66F3-AD842ED17B0B}"/>
              </a:ext>
            </a:extLst>
          </p:cNvPr>
          <p:cNvSpPr txBox="1"/>
          <p:nvPr/>
        </p:nvSpPr>
        <p:spPr>
          <a:xfrm>
            <a:off x="283427" y="5621156"/>
            <a:ext cx="11625146" cy="769441"/>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ja-JP" altLang="en-US" sz="2000" dirty="0"/>
              <a:t>出力を予想してから、プログラムを実行してください。</a:t>
            </a:r>
            <a:endParaRPr kumimoji="1" lang="en-US" altLang="ja-JP" sz="2000" dirty="0"/>
          </a:p>
        </p:txBody>
      </p:sp>
      <p:sp>
        <p:nvSpPr>
          <p:cNvPr id="14" name="テキスト ボックス 13">
            <a:extLst>
              <a:ext uri="{FF2B5EF4-FFF2-40B4-BE49-F238E27FC236}">
                <a16:creationId xmlns:a16="http://schemas.microsoft.com/office/drawing/2014/main" id="{3F9330FA-CD1A-F700-F68A-E54EAD219D89}"/>
              </a:ext>
            </a:extLst>
          </p:cNvPr>
          <p:cNvSpPr txBox="1"/>
          <p:nvPr/>
        </p:nvSpPr>
        <p:spPr>
          <a:xfrm>
            <a:off x="-1" y="831022"/>
            <a:ext cx="8312727" cy="461665"/>
          </a:xfrm>
          <a:prstGeom prst="rect">
            <a:avLst/>
          </a:prstGeom>
          <a:noFill/>
        </p:spPr>
        <p:txBody>
          <a:bodyPr wrap="square">
            <a:spAutoFit/>
          </a:bodyPr>
          <a:lstStyle/>
          <a:p>
            <a:r>
              <a:rPr lang="en-US" altLang="ja-JP" sz="2400" dirty="0"/>
              <a:t>example_float.py</a:t>
            </a:r>
            <a:endParaRPr lang="ja-JP" altLang="en-US" sz="2400" dirty="0"/>
          </a:p>
        </p:txBody>
      </p:sp>
      <p:pic>
        <p:nvPicPr>
          <p:cNvPr id="7" name="図 6">
            <a:extLst>
              <a:ext uri="{FF2B5EF4-FFF2-40B4-BE49-F238E27FC236}">
                <a16:creationId xmlns:a16="http://schemas.microsoft.com/office/drawing/2014/main" id="{146CA619-E7C3-1F6F-BDDC-C5D2FEF36520}"/>
              </a:ext>
            </a:extLst>
          </p:cNvPr>
          <p:cNvPicPr>
            <a:picLocks noChangeAspect="1"/>
          </p:cNvPicPr>
          <p:nvPr/>
        </p:nvPicPr>
        <p:blipFill>
          <a:blip r:embed="rId2"/>
          <a:stretch>
            <a:fillRect/>
          </a:stretch>
        </p:blipFill>
        <p:spPr>
          <a:xfrm>
            <a:off x="606700" y="1415255"/>
            <a:ext cx="4417882" cy="3772574"/>
          </a:xfrm>
          <a:prstGeom prst="rect">
            <a:avLst/>
          </a:prstGeom>
        </p:spPr>
      </p:pic>
    </p:spTree>
    <p:extLst>
      <p:ext uri="{BB962C8B-B14F-4D97-AF65-F5344CB8AC3E}">
        <p14:creationId xmlns:p14="http://schemas.microsoft.com/office/powerpoint/2010/main" val="62318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関数</a:t>
            </a:r>
          </a:p>
        </p:txBody>
      </p:sp>
      <p:sp>
        <p:nvSpPr>
          <p:cNvPr id="6" name="テキスト ボックス 5">
            <a:extLst>
              <a:ext uri="{FF2B5EF4-FFF2-40B4-BE49-F238E27FC236}">
                <a16:creationId xmlns:a16="http://schemas.microsoft.com/office/drawing/2014/main" id="{79750388-BCE6-4485-AF19-F0F374D3AEEB}"/>
              </a:ext>
            </a:extLst>
          </p:cNvPr>
          <p:cNvSpPr txBox="1"/>
          <p:nvPr/>
        </p:nvSpPr>
        <p:spPr>
          <a:xfrm>
            <a:off x="110579" y="903562"/>
            <a:ext cx="5790491" cy="1200329"/>
          </a:xfrm>
          <a:prstGeom prst="rect">
            <a:avLst/>
          </a:prstGeom>
          <a:noFill/>
        </p:spPr>
        <p:txBody>
          <a:bodyPr wrap="square" rtlCol="0">
            <a:spAutoFit/>
          </a:bodyPr>
          <a:lstStyle/>
          <a:p>
            <a:r>
              <a:rPr lang="ja-JP" altLang="en-US" sz="2400" dirty="0"/>
              <a:t>関数</a:t>
            </a:r>
            <a:endParaRPr lang="en-US" altLang="ja-JP" sz="2400" dirty="0"/>
          </a:p>
          <a:p>
            <a:r>
              <a:rPr lang="ja-JP" altLang="en-US" sz="2400" dirty="0"/>
              <a:t>何回も同じ処理を記述しなくてよいように、全体の一部をまとめたもの</a:t>
            </a:r>
            <a:endParaRPr lang="en-US" altLang="ja-JP" sz="2400" dirty="0"/>
          </a:p>
        </p:txBody>
      </p:sp>
      <p:pic>
        <p:nvPicPr>
          <p:cNvPr id="8" name="図 7">
            <a:extLst>
              <a:ext uri="{FF2B5EF4-FFF2-40B4-BE49-F238E27FC236}">
                <a16:creationId xmlns:a16="http://schemas.microsoft.com/office/drawing/2014/main" id="{79AA420E-22F0-4CD2-A1B7-85BD4671AE9E}"/>
              </a:ext>
            </a:extLst>
          </p:cNvPr>
          <p:cNvPicPr>
            <a:picLocks noChangeAspect="1"/>
          </p:cNvPicPr>
          <p:nvPr/>
        </p:nvPicPr>
        <p:blipFill rotWithShape="1">
          <a:blip r:embed="rId2"/>
          <a:srcRect l="39141" t="25245" r="55318" b="68722"/>
          <a:stretch/>
        </p:blipFill>
        <p:spPr>
          <a:xfrm>
            <a:off x="6189906" y="1090555"/>
            <a:ext cx="4908660" cy="1113256"/>
          </a:xfrm>
          <a:prstGeom prst="rect">
            <a:avLst/>
          </a:prstGeom>
        </p:spPr>
      </p:pic>
      <p:sp>
        <p:nvSpPr>
          <p:cNvPr id="3" name="テキスト ボックス 2">
            <a:extLst>
              <a:ext uri="{FF2B5EF4-FFF2-40B4-BE49-F238E27FC236}">
                <a16:creationId xmlns:a16="http://schemas.microsoft.com/office/drawing/2014/main" id="{ED0B77C5-6A1F-D638-F6A5-523F44B74F1C}"/>
              </a:ext>
            </a:extLst>
          </p:cNvPr>
          <p:cNvSpPr txBox="1"/>
          <p:nvPr/>
        </p:nvSpPr>
        <p:spPr>
          <a:xfrm>
            <a:off x="110579" y="2203811"/>
            <a:ext cx="3598627" cy="461665"/>
          </a:xfrm>
          <a:prstGeom prst="rect">
            <a:avLst/>
          </a:prstGeom>
          <a:noFill/>
        </p:spPr>
        <p:txBody>
          <a:bodyPr wrap="square" rtlCol="0">
            <a:spAutoFit/>
          </a:bodyPr>
          <a:lstStyle/>
          <a:p>
            <a:r>
              <a:rPr lang="ja-JP" altLang="en-US" sz="2400" dirty="0"/>
              <a:t>構文</a:t>
            </a:r>
            <a:endParaRPr kumimoji="1" lang="ja-JP" altLang="en-US" sz="2400" dirty="0"/>
          </a:p>
        </p:txBody>
      </p:sp>
      <p:sp>
        <p:nvSpPr>
          <p:cNvPr id="5" name="テキスト ボックス 4">
            <a:extLst>
              <a:ext uri="{FF2B5EF4-FFF2-40B4-BE49-F238E27FC236}">
                <a16:creationId xmlns:a16="http://schemas.microsoft.com/office/drawing/2014/main" id="{C98E8E46-EE2A-26F3-99D4-F1638FD9AB07}"/>
              </a:ext>
            </a:extLst>
          </p:cNvPr>
          <p:cNvSpPr txBox="1"/>
          <p:nvPr/>
        </p:nvSpPr>
        <p:spPr>
          <a:xfrm>
            <a:off x="272405" y="2598237"/>
            <a:ext cx="5628665" cy="1200329"/>
          </a:xfrm>
          <a:prstGeom prst="rect">
            <a:avLst/>
          </a:prstGeom>
          <a:noFill/>
        </p:spPr>
        <p:txBody>
          <a:bodyPr wrap="square" rtlCol="0">
            <a:spAutoFit/>
          </a:bodyPr>
          <a:lstStyle/>
          <a:p>
            <a:r>
              <a:rPr kumimoji="1" lang="en-US" altLang="ja-JP" sz="2400" dirty="0"/>
              <a:t>def </a:t>
            </a:r>
            <a:r>
              <a:rPr kumimoji="1" lang="ja-JP" altLang="en-US" sz="2400" dirty="0"/>
              <a:t>関数名</a:t>
            </a:r>
            <a:r>
              <a:rPr kumimoji="1" lang="en-US" altLang="ja-JP" sz="2400" dirty="0"/>
              <a:t>(</a:t>
            </a:r>
            <a:r>
              <a:rPr kumimoji="1" lang="ja-JP" altLang="en-US" sz="2400" dirty="0"/>
              <a:t>引数１，引数２、</a:t>
            </a:r>
            <a:r>
              <a:rPr kumimoji="1" lang="en-US" altLang="ja-JP" sz="2400" dirty="0"/>
              <a:t>…)</a:t>
            </a:r>
            <a:r>
              <a:rPr kumimoji="1" lang="ja-JP" altLang="en-US" sz="2400" dirty="0"/>
              <a:t>：</a:t>
            </a:r>
            <a:endParaRPr kumimoji="1" lang="en-US" altLang="ja-JP" sz="2400" dirty="0"/>
          </a:p>
          <a:p>
            <a:r>
              <a:rPr lang="en-US" altLang="ja-JP" sz="2400" dirty="0"/>
              <a:t>	</a:t>
            </a:r>
            <a:r>
              <a:rPr lang="ja-JP" altLang="en-US" sz="2400" dirty="0"/>
              <a:t>処理</a:t>
            </a:r>
            <a:endParaRPr lang="en-US" altLang="ja-JP" sz="2400" dirty="0"/>
          </a:p>
          <a:p>
            <a:r>
              <a:rPr kumimoji="1" lang="en-US" altLang="ja-JP" sz="2400" dirty="0"/>
              <a:t>	return </a:t>
            </a:r>
            <a:r>
              <a:rPr kumimoji="1" lang="ja-JP" altLang="en-US" sz="2400" dirty="0"/>
              <a:t>返り値</a:t>
            </a:r>
          </a:p>
        </p:txBody>
      </p:sp>
      <p:sp>
        <p:nvSpPr>
          <p:cNvPr id="12" name="テキスト ボックス 11">
            <a:extLst>
              <a:ext uri="{FF2B5EF4-FFF2-40B4-BE49-F238E27FC236}">
                <a16:creationId xmlns:a16="http://schemas.microsoft.com/office/drawing/2014/main" id="{3FEE1B8C-615A-DD31-C134-2C4A3A33EE6E}"/>
              </a:ext>
            </a:extLst>
          </p:cNvPr>
          <p:cNvSpPr txBox="1"/>
          <p:nvPr/>
        </p:nvSpPr>
        <p:spPr>
          <a:xfrm>
            <a:off x="283427" y="5621156"/>
            <a:ext cx="11625146" cy="1077218"/>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ja-JP" altLang="en-US" sz="2000" dirty="0"/>
              <a:t>・引数を </a:t>
            </a:r>
            <a:r>
              <a:rPr kumimoji="1" lang="en-US" altLang="ja-JP" sz="2000" dirty="0"/>
              <a:t>2 </a:t>
            </a:r>
            <a:r>
              <a:rPr kumimoji="1" lang="ja-JP" altLang="en-US" sz="2000" dirty="0"/>
              <a:t>つ取り、その合計を返す関数 </a:t>
            </a:r>
            <a:r>
              <a:rPr kumimoji="1" lang="en-US" altLang="ja-JP" sz="2000" dirty="0" err="1"/>
              <a:t>sum_two_numbers</a:t>
            </a:r>
            <a:r>
              <a:rPr kumimoji="1" lang="en-US" altLang="ja-JP" sz="2000" dirty="0"/>
              <a:t> </a:t>
            </a:r>
            <a:r>
              <a:rPr kumimoji="1" lang="ja-JP" altLang="en-US" sz="2000" dirty="0"/>
              <a:t>を定義してください。</a:t>
            </a:r>
            <a:endParaRPr kumimoji="1" lang="en-US" altLang="ja-JP" sz="2000" dirty="0"/>
          </a:p>
          <a:p>
            <a:r>
              <a:rPr kumimoji="1" lang="ja-JP" altLang="en-US" sz="2000" dirty="0"/>
              <a:t>・上記定義関数 </a:t>
            </a:r>
            <a:r>
              <a:rPr kumimoji="1" lang="en-US" altLang="ja-JP" sz="2000" dirty="0" err="1"/>
              <a:t>sum_two_numbers</a:t>
            </a:r>
            <a:r>
              <a:rPr kumimoji="1" lang="en-US" altLang="ja-JP" sz="2000" dirty="0"/>
              <a:t> </a:t>
            </a:r>
            <a:r>
              <a:rPr kumimoji="1" lang="ja-JP" altLang="en-US" sz="2000" dirty="0"/>
              <a:t>を使用し、</a:t>
            </a:r>
            <a:r>
              <a:rPr kumimoji="1" lang="en-US" altLang="ja-JP" sz="2000" dirty="0"/>
              <a:t>10 </a:t>
            </a:r>
            <a:r>
              <a:rPr kumimoji="1" lang="ja-JP" altLang="en-US" sz="2000" dirty="0"/>
              <a:t>と </a:t>
            </a:r>
            <a:r>
              <a:rPr kumimoji="1" lang="en-US" altLang="ja-JP" sz="2000" dirty="0"/>
              <a:t>20 </a:t>
            </a:r>
            <a:r>
              <a:rPr kumimoji="1" lang="ja-JP" altLang="en-US" sz="2000" dirty="0"/>
              <a:t>の合計結果を表示してください。</a:t>
            </a:r>
            <a:endParaRPr kumimoji="1" lang="en-US" altLang="ja-JP" sz="2000" dirty="0"/>
          </a:p>
        </p:txBody>
      </p:sp>
      <p:sp>
        <p:nvSpPr>
          <p:cNvPr id="13" name="テキスト ボックス 12">
            <a:extLst>
              <a:ext uri="{FF2B5EF4-FFF2-40B4-BE49-F238E27FC236}">
                <a16:creationId xmlns:a16="http://schemas.microsoft.com/office/drawing/2014/main" id="{1054BD25-3541-22B8-2B05-CA22B5B91B69}"/>
              </a:ext>
            </a:extLst>
          </p:cNvPr>
          <p:cNvSpPr txBox="1"/>
          <p:nvPr/>
        </p:nvSpPr>
        <p:spPr>
          <a:xfrm>
            <a:off x="558543" y="4479028"/>
            <a:ext cx="5790491" cy="461665"/>
          </a:xfrm>
          <a:prstGeom prst="rect">
            <a:avLst/>
          </a:prstGeom>
          <a:noFill/>
        </p:spPr>
        <p:txBody>
          <a:bodyPr wrap="square" rtlCol="0">
            <a:spAutoFit/>
          </a:bodyPr>
          <a:lstStyle/>
          <a:p>
            <a:r>
              <a:rPr lang="en-US" altLang="ja-JP" sz="2400" dirty="0"/>
              <a:t>c.f. example_function.py</a:t>
            </a:r>
          </a:p>
        </p:txBody>
      </p:sp>
    </p:spTree>
    <p:extLst>
      <p:ext uri="{BB962C8B-B14F-4D97-AF65-F5344CB8AC3E}">
        <p14:creationId xmlns:p14="http://schemas.microsoft.com/office/powerpoint/2010/main" val="2140598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クラス</a:t>
            </a:r>
          </a:p>
        </p:txBody>
      </p:sp>
      <p:pic>
        <p:nvPicPr>
          <p:cNvPr id="4" name="図 3">
            <a:extLst>
              <a:ext uri="{FF2B5EF4-FFF2-40B4-BE49-F238E27FC236}">
                <a16:creationId xmlns:a16="http://schemas.microsoft.com/office/drawing/2014/main" id="{1D03D504-4F7E-49AB-9CCB-9E911624B1E5}"/>
              </a:ext>
            </a:extLst>
          </p:cNvPr>
          <p:cNvPicPr>
            <a:picLocks noChangeAspect="1"/>
          </p:cNvPicPr>
          <p:nvPr/>
        </p:nvPicPr>
        <p:blipFill rotWithShape="1">
          <a:blip r:embed="rId2"/>
          <a:srcRect l="39141" t="40448" r="52122" b="27377"/>
          <a:stretch/>
        </p:blipFill>
        <p:spPr>
          <a:xfrm>
            <a:off x="5746559" y="1048994"/>
            <a:ext cx="6241643" cy="4788388"/>
          </a:xfrm>
          <a:prstGeom prst="rect">
            <a:avLst/>
          </a:prstGeom>
        </p:spPr>
      </p:pic>
      <p:sp>
        <p:nvSpPr>
          <p:cNvPr id="9" name="テキスト ボックス 8">
            <a:extLst>
              <a:ext uri="{FF2B5EF4-FFF2-40B4-BE49-F238E27FC236}">
                <a16:creationId xmlns:a16="http://schemas.microsoft.com/office/drawing/2014/main" id="{61EDD7B2-422B-4C08-8192-33C817688912}"/>
              </a:ext>
            </a:extLst>
          </p:cNvPr>
          <p:cNvSpPr txBox="1"/>
          <p:nvPr/>
        </p:nvSpPr>
        <p:spPr>
          <a:xfrm>
            <a:off x="226141" y="934858"/>
            <a:ext cx="5790491" cy="830997"/>
          </a:xfrm>
          <a:prstGeom prst="rect">
            <a:avLst/>
          </a:prstGeom>
          <a:noFill/>
        </p:spPr>
        <p:txBody>
          <a:bodyPr wrap="square" rtlCol="0">
            <a:spAutoFit/>
          </a:bodyPr>
          <a:lstStyle/>
          <a:p>
            <a:r>
              <a:rPr lang="ja-JP" altLang="en-US" sz="2400" dirty="0"/>
              <a:t>クラス</a:t>
            </a:r>
            <a:endParaRPr lang="en-US" altLang="ja-JP" sz="2400" dirty="0"/>
          </a:p>
          <a:p>
            <a:r>
              <a:rPr kumimoji="1" lang="ja-JP" altLang="en-US" sz="2400" dirty="0"/>
              <a:t>　関数をまとめたもの</a:t>
            </a:r>
            <a:r>
              <a:rPr kumimoji="1" lang="en-US" altLang="ja-JP" sz="2400" dirty="0"/>
              <a:t>*</a:t>
            </a:r>
          </a:p>
        </p:txBody>
      </p:sp>
      <p:sp>
        <p:nvSpPr>
          <p:cNvPr id="10" name="テキスト ボックス 9">
            <a:extLst>
              <a:ext uri="{FF2B5EF4-FFF2-40B4-BE49-F238E27FC236}">
                <a16:creationId xmlns:a16="http://schemas.microsoft.com/office/drawing/2014/main" id="{ADEA871C-05B7-4E31-A127-103E939BEE2E}"/>
              </a:ext>
            </a:extLst>
          </p:cNvPr>
          <p:cNvSpPr txBox="1"/>
          <p:nvPr/>
        </p:nvSpPr>
        <p:spPr>
          <a:xfrm>
            <a:off x="91105" y="2185791"/>
            <a:ext cx="5790491" cy="1077218"/>
          </a:xfrm>
          <a:prstGeom prst="rect">
            <a:avLst/>
          </a:prstGeom>
          <a:noFill/>
        </p:spPr>
        <p:txBody>
          <a:bodyPr wrap="square" rtlCol="0">
            <a:spAutoFit/>
          </a:bodyPr>
          <a:lstStyle/>
          <a:p>
            <a:r>
              <a:rPr kumimoji="1" lang="en-US" altLang="ja-JP" sz="1600" dirty="0"/>
              <a:t>*</a:t>
            </a:r>
            <a:r>
              <a:rPr kumimoji="1" lang="ja-JP" altLang="en-US" sz="1600" dirty="0"/>
              <a:t>クラスには継承などの</a:t>
            </a:r>
            <a:r>
              <a:rPr lang="ja-JP" altLang="en-US" sz="1600" dirty="0"/>
              <a:t>機能があり、この説明は不十分だが、機械学習のライブラリを使うための最低限として、クラスの中にあるメソッド</a:t>
            </a:r>
            <a:r>
              <a:rPr lang="en-US" altLang="ja-JP" sz="1600" dirty="0"/>
              <a:t>(</a:t>
            </a:r>
            <a:r>
              <a:rPr lang="ja-JP" altLang="en-US" sz="1600" dirty="0"/>
              <a:t>関数</a:t>
            </a:r>
            <a:r>
              <a:rPr lang="en-US" altLang="ja-JP" sz="1600" dirty="0"/>
              <a:t>)</a:t>
            </a:r>
            <a:r>
              <a:rPr lang="ja-JP" altLang="en-US" sz="1600" dirty="0"/>
              <a:t>を利用するということだけ理解して頂く</a:t>
            </a:r>
            <a:endParaRPr kumimoji="1" lang="en-US" altLang="ja-JP" sz="1600" dirty="0"/>
          </a:p>
        </p:txBody>
      </p:sp>
    </p:spTree>
    <p:extLst>
      <p:ext uri="{BB962C8B-B14F-4D97-AF65-F5344CB8AC3E}">
        <p14:creationId xmlns:p14="http://schemas.microsoft.com/office/powerpoint/2010/main" val="191832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06180904-D3CB-9EA4-2043-F899CB652ECD}"/>
              </a:ext>
            </a:extLst>
          </p:cNvPr>
          <p:cNvSpPr txBox="1"/>
          <p:nvPr/>
        </p:nvSpPr>
        <p:spPr>
          <a:xfrm>
            <a:off x="182390" y="806014"/>
            <a:ext cx="10842392" cy="461665"/>
          </a:xfrm>
          <a:prstGeom prst="rect">
            <a:avLst/>
          </a:prstGeom>
          <a:noFill/>
        </p:spPr>
        <p:txBody>
          <a:bodyPr wrap="square" rtlCol="0">
            <a:spAutoFit/>
          </a:bodyPr>
          <a:lstStyle/>
          <a:p>
            <a:r>
              <a:rPr lang="ja-JP" altLang="en-US" sz="2400" dirty="0"/>
              <a:t>演習</a:t>
            </a:r>
            <a:r>
              <a:rPr lang="en-US" altLang="ja-JP" sz="2400" dirty="0"/>
              <a:t>A-3</a:t>
            </a:r>
            <a:r>
              <a:rPr lang="ja-JP" altLang="en-US" sz="2400" dirty="0"/>
              <a:t>の</a:t>
            </a:r>
            <a:r>
              <a:rPr lang="en-US" altLang="ja-JP" sz="2400" dirty="0"/>
              <a:t>1,2</a:t>
            </a:r>
            <a:r>
              <a:rPr lang="ja-JP" altLang="en-US" sz="2400" dirty="0"/>
              <a:t>を行ってください。</a:t>
            </a:r>
            <a:endParaRPr lang="en-US" altLang="ja-JP" sz="2400" dirty="0"/>
          </a:p>
        </p:txBody>
      </p:sp>
      <p:sp>
        <p:nvSpPr>
          <p:cNvPr id="5" name="テキスト ボックス 4">
            <a:extLst>
              <a:ext uri="{FF2B5EF4-FFF2-40B4-BE49-F238E27FC236}">
                <a16:creationId xmlns:a16="http://schemas.microsoft.com/office/drawing/2014/main" id="{5270803C-F5AE-1468-DF23-FD54E040A5F6}"/>
              </a:ext>
            </a:extLst>
          </p:cNvPr>
          <p:cNvSpPr txBox="1"/>
          <p:nvPr/>
        </p:nvSpPr>
        <p:spPr>
          <a:xfrm>
            <a:off x="182390" y="1484887"/>
            <a:ext cx="11552410" cy="1569660"/>
          </a:xfrm>
          <a:prstGeom prst="rect">
            <a:avLst/>
          </a:prstGeom>
          <a:noFill/>
        </p:spPr>
        <p:txBody>
          <a:bodyPr wrap="square" rtlCol="0">
            <a:spAutoFit/>
          </a:bodyPr>
          <a:lstStyle/>
          <a:p>
            <a:r>
              <a:rPr lang="ja-JP" altLang="en-US" sz="2400" dirty="0"/>
              <a:t>１</a:t>
            </a:r>
            <a:endParaRPr lang="en-US" altLang="ja-JP" sz="2400" dirty="0"/>
          </a:p>
          <a:p>
            <a:r>
              <a:rPr lang="ja-JP" altLang="en-US" sz="2400" dirty="0"/>
              <a:t>整数のリストを受け取り、平均値を計算する関数 </a:t>
            </a:r>
            <a:r>
              <a:rPr lang="en-US" altLang="ja-JP" sz="2400" dirty="0" err="1"/>
              <a:t>calculate_average</a:t>
            </a:r>
            <a:r>
              <a:rPr lang="en-US" altLang="ja-JP" sz="2400" dirty="0"/>
              <a:t> </a:t>
            </a:r>
            <a:r>
              <a:rPr lang="ja-JP" altLang="en-US" sz="2400" dirty="0"/>
              <a:t>を作成する。</a:t>
            </a:r>
          </a:p>
          <a:p>
            <a:r>
              <a:rPr lang="ja-JP" altLang="en-US" sz="2400" dirty="0"/>
              <a:t>同じリストを使用して、最大値と最小値を見つける関数 </a:t>
            </a:r>
            <a:r>
              <a:rPr lang="en-US" altLang="ja-JP" sz="2400" dirty="0" err="1"/>
              <a:t>find_max_min</a:t>
            </a:r>
            <a:r>
              <a:rPr lang="en-US" altLang="ja-JP" sz="2400" dirty="0"/>
              <a:t> </a:t>
            </a:r>
            <a:r>
              <a:rPr lang="ja-JP" altLang="en-US" sz="2400" dirty="0"/>
              <a:t>を作成する。</a:t>
            </a:r>
          </a:p>
          <a:p>
            <a:r>
              <a:rPr lang="ja-JP" altLang="en-US" sz="2400" dirty="0"/>
              <a:t>これらの関数を使用して、与えられたデータセットの統計情報を分析する。</a:t>
            </a:r>
            <a:endParaRPr lang="en-US" altLang="ja-JP" sz="2400" dirty="0"/>
          </a:p>
        </p:txBody>
      </p:sp>
      <p:sp>
        <p:nvSpPr>
          <p:cNvPr id="7" name="テキスト ボックス 6">
            <a:extLst>
              <a:ext uri="{FF2B5EF4-FFF2-40B4-BE49-F238E27FC236}">
                <a16:creationId xmlns:a16="http://schemas.microsoft.com/office/drawing/2014/main" id="{99655292-74ED-FD76-4204-4D61CA83B8C7}"/>
              </a:ext>
            </a:extLst>
          </p:cNvPr>
          <p:cNvSpPr txBox="1"/>
          <p:nvPr/>
        </p:nvSpPr>
        <p:spPr>
          <a:xfrm>
            <a:off x="182390" y="3803453"/>
            <a:ext cx="11552410" cy="1569660"/>
          </a:xfrm>
          <a:prstGeom prst="rect">
            <a:avLst/>
          </a:prstGeom>
          <a:noFill/>
        </p:spPr>
        <p:txBody>
          <a:bodyPr wrap="square" rtlCol="0">
            <a:spAutoFit/>
          </a:bodyPr>
          <a:lstStyle/>
          <a:p>
            <a:r>
              <a:rPr lang="en-US" altLang="ja-JP" sz="2400" dirty="0"/>
              <a:t>2</a:t>
            </a:r>
          </a:p>
          <a:p>
            <a:r>
              <a:rPr lang="ja-JP" altLang="en-US" sz="2400" dirty="0"/>
              <a:t>文字列を受け取り、逆順にする関数 </a:t>
            </a:r>
            <a:r>
              <a:rPr lang="en-US" altLang="ja-JP" sz="2400" dirty="0" err="1"/>
              <a:t>reverse_string</a:t>
            </a:r>
            <a:r>
              <a:rPr lang="en-US" altLang="ja-JP" sz="2400" dirty="0"/>
              <a:t> </a:t>
            </a:r>
            <a:r>
              <a:rPr lang="ja-JP" altLang="en-US" sz="2400" dirty="0"/>
              <a:t>を作成する。</a:t>
            </a:r>
          </a:p>
          <a:p>
            <a:r>
              <a:rPr lang="ja-JP" altLang="en-US" sz="2400" dirty="0"/>
              <a:t>同じ文字列を使って、母音の数を数える関数 </a:t>
            </a:r>
            <a:r>
              <a:rPr lang="en-US" altLang="ja-JP" sz="2400" dirty="0" err="1"/>
              <a:t>count_vowels</a:t>
            </a:r>
            <a:r>
              <a:rPr lang="en-US" altLang="ja-JP" sz="2400" dirty="0"/>
              <a:t> </a:t>
            </a:r>
            <a:r>
              <a:rPr lang="ja-JP" altLang="en-US" sz="2400" dirty="0"/>
              <a:t>を作成する。</a:t>
            </a:r>
          </a:p>
          <a:p>
            <a:r>
              <a:rPr lang="ja-JP" altLang="en-US" sz="2400" dirty="0"/>
              <a:t>これらの関数を使用して、与えられた文字列に対する詳細な分析を実行する。</a:t>
            </a:r>
            <a:endParaRPr lang="en-US" altLang="ja-JP" sz="2400" dirty="0"/>
          </a:p>
        </p:txBody>
      </p:sp>
    </p:spTree>
    <p:extLst>
      <p:ext uri="{BB962C8B-B14F-4D97-AF65-F5344CB8AC3E}">
        <p14:creationId xmlns:p14="http://schemas.microsoft.com/office/powerpoint/2010/main" val="163651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ライブラリの読み込み</a:t>
            </a:r>
          </a:p>
        </p:txBody>
      </p:sp>
      <p:pic>
        <p:nvPicPr>
          <p:cNvPr id="5" name="図 4">
            <a:extLst>
              <a:ext uri="{FF2B5EF4-FFF2-40B4-BE49-F238E27FC236}">
                <a16:creationId xmlns:a16="http://schemas.microsoft.com/office/drawing/2014/main" id="{32E9E187-F21E-4BC6-889C-6EF70A5EF6C9}"/>
              </a:ext>
            </a:extLst>
          </p:cNvPr>
          <p:cNvPicPr>
            <a:picLocks noChangeAspect="1"/>
          </p:cNvPicPr>
          <p:nvPr/>
        </p:nvPicPr>
        <p:blipFill rotWithShape="1">
          <a:blip r:embed="rId2"/>
          <a:srcRect l="3662" t="19334" r="85960" b="72813"/>
          <a:stretch/>
        </p:blipFill>
        <p:spPr>
          <a:xfrm>
            <a:off x="276913" y="1648047"/>
            <a:ext cx="10014703" cy="1578935"/>
          </a:xfrm>
          <a:prstGeom prst="rect">
            <a:avLst/>
          </a:prstGeom>
        </p:spPr>
      </p:pic>
      <p:sp>
        <p:nvSpPr>
          <p:cNvPr id="18" name="テキスト ボックス 17">
            <a:extLst>
              <a:ext uri="{FF2B5EF4-FFF2-40B4-BE49-F238E27FC236}">
                <a16:creationId xmlns:a16="http://schemas.microsoft.com/office/drawing/2014/main" id="{65FFBE78-3E24-4DFE-8593-D2CAFB211A03}"/>
              </a:ext>
            </a:extLst>
          </p:cNvPr>
          <p:cNvSpPr txBox="1"/>
          <p:nvPr/>
        </p:nvSpPr>
        <p:spPr>
          <a:xfrm>
            <a:off x="385589" y="815249"/>
            <a:ext cx="11281274" cy="461665"/>
          </a:xfrm>
          <a:prstGeom prst="rect">
            <a:avLst/>
          </a:prstGeom>
          <a:noFill/>
        </p:spPr>
        <p:txBody>
          <a:bodyPr wrap="square" rtlCol="0">
            <a:spAutoFit/>
          </a:bodyPr>
          <a:lstStyle/>
          <a:p>
            <a:r>
              <a:rPr kumimoji="1" lang="en-US" altLang="ja-JP" sz="2400" dirty="0"/>
              <a:t>import </a:t>
            </a:r>
            <a:r>
              <a:rPr lang="ja-JP" altLang="en-US" sz="2400" dirty="0"/>
              <a:t>でライブラリを読み込み</a:t>
            </a:r>
            <a:endParaRPr kumimoji="1" lang="ja-JP" altLang="en-US" sz="2400" dirty="0"/>
          </a:p>
        </p:txBody>
      </p:sp>
      <p:sp>
        <p:nvSpPr>
          <p:cNvPr id="21" name="テキスト ボックス 20">
            <a:extLst>
              <a:ext uri="{FF2B5EF4-FFF2-40B4-BE49-F238E27FC236}">
                <a16:creationId xmlns:a16="http://schemas.microsoft.com/office/drawing/2014/main" id="{FB067B17-A24E-44E0-AD51-29372E99F89C}"/>
              </a:ext>
            </a:extLst>
          </p:cNvPr>
          <p:cNvSpPr txBox="1"/>
          <p:nvPr/>
        </p:nvSpPr>
        <p:spPr>
          <a:xfrm>
            <a:off x="718743" y="3631019"/>
            <a:ext cx="11281274" cy="1200329"/>
          </a:xfrm>
          <a:prstGeom prst="rect">
            <a:avLst/>
          </a:prstGeom>
          <a:noFill/>
        </p:spPr>
        <p:txBody>
          <a:bodyPr wrap="square" rtlCol="0">
            <a:spAutoFit/>
          </a:bodyPr>
          <a:lstStyle/>
          <a:p>
            <a:r>
              <a:rPr kumimoji="1" lang="en-US" altLang="ja-JP" sz="2400" dirty="0" err="1"/>
              <a:t>numpy</a:t>
            </a:r>
            <a:r>
              <a:rPr kumimoji="1" lang="ja-JP" altLang="en-US" sz="2400" dirty="0"/>
              <a:t>を</a:t>
            </a:r>
            <a:r>
              <a:rPr kumimoji="1" lang="en-US" altLang="ja-JP" sz="2400" dirty="0"/>
              <a:t>np</a:t>
            </a:r>
            <a:r>
              <a:rPr kumimoji="1" lang="ja-JP" altLang="en-US" sz="2400" dirty="0"/>
              <a:t>という名前でインポート</a:t>
            </a:r>
            <a:endParaRPr kumimoji="1" lang="en-US" altLang="ja-JP" sz="2400" dirty="0"/>
          </a:p>
          <a:p>
            <a:r>
              <a:rPr lang="ja-JP" altLang="en-US" sz="2400" dirty="0"/>
              <a:t>以後　</a:t>
            </a:r>
            <a:r>
              <a:rPr lang="en-US" altLang="ja-JP" sz="2400" dirty="0" err="1"/>
              <a:t>numpy</a:t>
            </a:r>
            <a:r>
              <a:rPr lang="ja-JP" altLang="en-US" sz="2400" dirty="0"/>
              <a:t>の中の</a:t>
            </a:r>
            <a:r>
              <a:rPr lang="en-US" altLang="ja-JP" sz="2400" dirty="0"/>
              <a:t>average</a:t>
            </a:r>
            <a:r>
              <a:rPr lang="ja-JP" altLang="en-US" sz="2400" dirty="0"/>
              <a:t>を使いたいときは</a:t>
            </a:r>
            <a:endParaRPr lang="en-US" altLang="ja-JP" sz="2400" dirty="0"/>
          </a:p>
          <a:p>
            <a:r>
              <a:rPr kumimoji="1" lang="en-US" altLang="ja-JP" sz="2400" dirty="0"/>
              <a:t>	</a:t>
            </a:r>
            <a:r>
              <a:rPr kumimoji="1" lang="en-US" altLang="ja-JP" sz="2400" dirty="0" err="1"/>
              <a:t>np.average</a:t>
            </a:r>
            <a:r>
              <a:rPr kumimoji="1" lang="en-US" altLang="ja-JP" sz="2400" dirty="0"/>
              <a:t>(X)</a:t>
            </a:r>
            <a:r>
              <a:rPr lang="ja-JP" altLang="en-US" sz="2400" dirty="0"/>
              <a:t>　とすればよい</a:t>
            </a:r>
            <a:endParaRPr kumimoji="1" lang="ja-JP" altLang="en-US" sz="2400" dirty="0"/>
          </a:p>
        </p:txBody>
      </p:sp>
      <p:sp>
        <p:nvSpPr>
          <p:cNvPr id="22" name="テキスト ボックス 21">
            <a:extLst>
              <a:ext uri="{FF2B5EF4-FFF2-40B4-BE49-F238E27FC236}">
                <a16:creationId xmlns:a16="http://schemas.microsoft.com/office/drawing/2014/main" id="{5277915B-4CB4-4811-8E12-88A0FC547F3C}"/>
              </a:ext>
            </a:extLst>
          </p:cNvPr>
          <p:cNvSpPr txBox="1"/>
          <p:nvPr/>
        </p:nvSpPr>
        <p:spPr>
          <a:xfrm>
            <a:off x="718743" y="4916849"/>
            <a:ext cx="11281274" cy="830997"/>
          </a:xfrm>
          <a:prstGeom prst="rect">
            <a:avLst/>
          </a:prstGeom>
          <a:noFill/>
        </p:spPr>
        <p:txBody>
          <a:bodyPr wrap="square" rtlCol="0">
            <a:spAutoFit/>
          </a:bodyPr>
          <a:lstStyle/>
          <a:p>
            <a:r>
              <a:rPr kumimoji="1" lang="en-US" altLang="ja-JP" sz="2400" dirty="0"/>
              <a:t>from </a:t>
            </a:r>
            <a:r>
              <a:rPr kumimoji="1" lang="en-US" altLang="ja-JP" sz="2400" dirty="0" err="1"/>
              <a:t>sklearn.datasets</a:t>
            </a:r>
            <a:r>
              <a:rPr kumimoji="1" lang="en-US" altLang="ja-JP" sz="2400" dirty="0"/>
              <a:t> import </a:t>
            </a:r>
            <a:r>
              <a:rPr kumimoji="1" lang="en-US" altLang="ja-JP" sz="2400" dirty="0" err="1"/>
              <a:t>load_boston</a:t>
            </a:r>
            <a:endParaRPr kumimoji="1" lang="en-US" altLang="ja-JP" sz="2400" dirty="0"/>
          </a:p>
          <a:p>
            <a:r>
              <a:rPr lang="ja-JP" altLang="en-US" sz="2400" dirty="0"/>
              <a:t>　で</a:t>
            </a:r>
            <a:r>
              <a:rPr lang="en-US" altLang="ja-JP" sz="2400" dirty="0" err="1"/>
              <a:t>sklearn.datasets</a:t>
            </a:r>
            <a:r>
              <a:rPr lang="ja-JP" altLang="en-US" sz="2400" dirty="0"/>
              <a:t>の中になる</a:t>
            </a:r>
            <a:r>
              <a:rPr lang="en-US" altLang="ja-JP" sz="2400" dirty="0" err="1"/>
              <a:t>load_boston</a:t>
            </a:r>
            <a:r>
              <a:rPr lang="ja-JP" altLang="en-US" sz="2400" dirty="0"/>
              <a:t>だけがインポートされる</a:t>
            </a:r>
            <a:endParaRPr kumimoji="1" lang="ja-JP" altLang="en-US" sz="2400" dirty="0"/>
          </a:p>
        </p:txBody>
      </p:sp>
    </p:spTree>
    <p:extLst>
      <p:ext uri="{BB962C8B-B14F-4D97-AF65-F5344CB8AC3E}">
        <p14:creationId xmlns:p14="http://schemas.microsoft.com/office/powerpoint/2010/main" val="279065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数値計算ライブラリ　</a:t>
            </a:r>
            <a:r>
              <a:rPr kumimoji="1" lang="en-US" altLang="ja-JP" dirty="0" err="1">
                <a:solidFill>
                  <a:schemeClr val="bg1"/>
                </a:solidFill>
                <a:latin typeface="ＭＳ ゴシック" panose="020B0609070205080204" pitchFamily="49" charset="-128"/>
                <a:ea typeface="ＭＳ ゴシック" panose="020B0609070205080204" pitchFamily="49" charset="-128"/>
              </a:rPr>
              <a:t>numpy</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365760" y="871665"/>
            <a:ext cx="9852660" cy="830997"/>
          </a:xfrm>
          <a:prstGeom prst="rect">
            <a:avLst/>
          </a:prstGeom>
          <a:noFill/>
        </p:spPr>
        <p:txBody>
          <a:bodyPr wrap="square" rtlCol="0">
            <a:spAutoFit/>
          </a:bodyPr>
          <a:lstStyle/>
          <a:p>
            <a:r>
              <a:rPr kumimoji="1" lang="ja-JP" altLang="en-US" sz="2400" dirty="0"/>
              <a:t>数値データなどは　</a:t>
            </a:r>
            <a:r>
              <a:rPr kumimoji="1" lang="en-US" altLang="ja-JP" sz="2400" dirty="0" err="1"/>
              <a:t>numpy</a:t>
            </a:r>
            <a:r>
              <a:rPr kumimoji="1" lang="ja-JP" altLang="en-US" sz="2400" dirty="0"/>
              <a:t>の</a:t>
            </a:r>
            <a:r>
              <a:rPr kumimoji="1" lang="en-US" altLang="ja-JP" sz="2400" dirty="0" err="1"/>
              <a:t>ndarray</a:t>
            </a:r>
            <a:r>
              <a:rPr kumimoji="1" lang="ja-JP" altLang="en-US" sz="2400" dirty="0"/>
              <a:t>をつかうとよい</a:t>
            </a:r>
            <a:endParaRPr kumimoji="1" lang="en-US" altLang="ja-JP" sz="2400" dirty="0"/>
          </a:p>
          <a:p>
            <a:r>
              <a:rPr lang="en-US" altLang="ja-JP" sz="2400" dirty="0"/>
              <a:t>Python</a:t>
            </a:r>
            <a:r>
              <a:rPr lang="ja-JP" altLang="en-US" sz="2400" dirty="0"/>
              <a:t>の標準ライブラリの</a:t>
            </a:r>
            <a:r>
              <a:rPr lang="en-US" altLang="ja-JP" sz="2400" dirty="0"/>
              <a:t>list</a:t>
            </a:r>
            <a:r>
              <a:rPr lang="ja-JP" altLang="en-US" sz="2400" dirty="0"/>
              <a:t>型よりも計算向き</a:t>
            </a:r>
            <a:endParaRPr kumimoji="1" lang="ja-JP" altLang="en-US" sz="2400" dirty="0"/>
          </a:p>
        </p:txBody>
      </p:sp>
      <p:sp>
        <p:nvSpPr>
          <p:cNvPr id="10" name="テキスト ボックス 9">
            <a:extLst>
              <a:ext uri="{FF2B5EF4-FFF2-40B4-BE49-F238E27FC236}">
                <a16:creationId xmlns:a16="http://schemas.microsoft.com/office/drawing/2014/main" id="{4AA5D0E2-A576-4309-A0B6-7DDE376D0D09}"/>
              </a:ext>
            </a:extLst>
          </p:cNvPr>
          <p:cNvSpPr txBox="1"/>
          <p:nvPr/>
        </p:nvSpPr>
        <p:spPr>
          <a:xfrm>
            <a:off x="518622" y="1865873"/>
            <a:ext cx="9852660" cy="461665"/>
          </a:xfrm>
          <a:prstGeom prst="rect">
            <a:avLst/>
          </a:prstGeom>
          <a:noFill/>
        </p:spPr>
        <p:txBody>
          <a:bodyPr wrap="square" rtlCol="0">
            <a:spAutoFit/>
          </a:bodyPr>
          <a:lstStyle/>
          <a:p>
            <a:r>
              <a:rPr kumimoji="1" lang="ja-JP" altLang="en-US" sz="2400" dirty="0"/>
              <a:t>ソースコード</a:t>
            </a:r>
          </a:p>
        </p:txBody>
      </p:sp>
      <p:sp>
        <p:nvSpPr>
          <p:cNvPr id="11" name="テキスト ボックス 10">
            <a:extLst>
              <a:ext uri="{FF2B5EF4-FFF2-40B4-BE49-F238E27FC236}">
                <a16:creationId xmlns:a16="http://schemas.microsoft.com/office/drawing/2014/main" id="{FF74623E-785F-4808-A9FD-426C36970216}"/>
              </a:ext>
            </a:extLst>
          </p:cNvPr>
          <p:cNvSpPr txBox="1"/>
          <p:nvPr/>
        </p:nvSpPr>
        <p:spPr>
          <a:xfrm>
            <a:off x="518622" y="6249948"/>
            <a:ext cx="4168140" cy="461665"/>
          </a:xfrm>
          <a:prstGeom prst="rect">
            <a:avLst/>
          </a:prstGeom>
          <a:noFill/>
        </p:spPr>
        <p:txBody>
          <a:bodyPr wrap="square" rtlCol="0">
            <a:spAutoFit/>
          </a:bodyPr>
          <a:lstStyle/>
          <a:p>
            <a:r>
              <a:rPr kumimoji="1" lang="ja-JP" altLang="en-US" sz="2400" dirty="0"/>
              <a:t>実行結果</a:t>
            </a:r>
            <a:r>
              <a:rPr lang="ja-JP" altLang="en-US" sz="2400" dirty="0"/>
              <a:t>を確認してください。</a:t>
            </a:r>
            <a:endParaRPr kumimoji="1" lang="ja-JP" altLang="en-US" sz="2400" dirty="0"/>
          </a:p>
        </p:txBody>
      </p:sp>
      <p:pic>
        <p:nvPicPr>
          <p:cNvPr id="6" name="図 5">
            <a:extLst>
              <a:ext uri="{FF2B5EF4-FFF2-40B4-BE49-F238E27FC236}">
                <a16:creationId xmlns:a16="http://schemas.microsoft.com/office/drawing/2014/main" id="{C6BD0C27-FE9C-6ACC-3DCA-E23CEB57488C}"/>
              </a:ext>
            </a:extLst>
          </p:cNvPr>
          <p:cNvPicPr>
            <a:picLocks noChangeAspect="1"/>
          </p:cNvPicPr>
          <p:nvPr/>
        </p:nvPicPr>
        <p:blipFill>
          <a:blip r:embed="rId2"/>
          <a:stretch>
            <a:fillRect/>
          </a:stretch>
        </p:blipFill>
        <p:spPr>
          <a:xfrm>
            <a:off x="431897" y="2327538"/>
            <a:ext cx="10211283" cy="3759199"/>
          </a:xfrm>
          <a:prstGeom prst="rect">
            <a:avLst/>
          </a:prstGeom>
        </p:spPr>
      </p:pic>
    </p:spTree>
    <p:extLst>
      <p:ext uri="{BB962C8B-B14F-4D97-AF65-F5344CB8AC3E}">
        <p14:creationId xmlns:p14="http://schemas.microsoft.com/office/powerpoint/2010/main" val="72639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en-US" altLang="ja-JP" dirty="0" err="1">
                <a:solidFill>
                  <a:schemeClr val="bg1"/>
                </a:solidFill>
                <a:latin typeface="ＭＳ ゴシック" panose="020B0609070205080204" pitchFamily="49" charset="-128"/>
                <a:ea typeface="ＭＳ ゴシック" panose="020B0609070205080204" pitchFamily="49" charset="-128"/>
              </a:rPr>
              <a:t>Numpy</a:t>
            </a:r>
            <a:r>
              <a:rPr kumimoji="1" lang="ja-JP" altLang="en-US" dirty="0">
                <a:solidFill>
                  <a:schemeClr val="bg1"/>
                </a:solidFill>
                <a:latin typeface="ＭＳ ゴシック" panose="020B0609070205080204" pitchFamily="49" charset="-128"/>
                <a:ea typeface="ＭＳ ゴシック" panose="020B0609070205080204" pitchFamily="49" charset="-128"/>
              </a:rPr>
              <a:t>　</a:t>
            </a:r>
            <a:r>
              <a:rPr kumimoji="1" lang="en-US" altLang="ja-JP" dirty="0" err="1">
                <a:solidFill>
                  <a:schemeClr val="bg1"/>
                </a:solidFill>
                <a:latin typeface="ＭＳ ゴシック" panose="020B0609070205080204" pitchFamily="49" charset="-128"/>
                <a:ea typeface="ＭＳ ゴシック" panose="020B0609070205080204" pitchFamily="49" charset="-128"/>
              </a:rPr>
              <a:t>ndarray</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365760" y="871665"/>
            <a:ext cx="9852660" cy="461665"/>
          </a:xfrm>
          <a:prstGeom prst="rect">
            <a:avLst/>
          </a:prstGeom>
          <a:noFill/>
        </p:spPr>
        <p:txBody>
          <a:bodyPr wrap="square" rtlCol="0">
            <a:spAutoFit/>
          </a:bodyPr>
          <a:lstStyle/>
          <a:p>
            <a:r>
              <a:rPr kumimoji="1" lang="en-US" altLang="ja-JP" sz="2400" dirty="0" err="1"/>
              <a:t>numpy</a:t>
            </a:r>
            <a:r>
              <a:rPr kumimoji="1" lang="ja-JP" altLang="en-US" sz="2400" dirty="0"/>
              <a:t>の</a:t>
            </a:r>
            <a:r>
              <a:rPr kumimoji="1" lang="en-US" altLang="ja-JP" sz="2400" dirty="0" err="1"/>
              <a:t>ndarray</a:t>
            </a:r>
            <a:r>
              <a:rPr kumimoji="1" lang="ja-JP" altLang="en-US" sz="2400" dirty="0"/>
              <a:t>は行列の計算なども簡単にできます。</a:t>
            </a:r>
          </a:p>
        </p:txBody>
      </p:sp>
      <p:sp>
        <p:nvSpPr>
          <p:cNvPr id="11" name="テキスト ボックス 10">
            <a:extLst>
              <a:ext uri="{FF2B5EF4-FFF2-40B4-BE49-F238E27FC236}">
                <a16:creationId xmlns:a16="http://schemas.microsoft.com/office/drawing/2014/main" id="{FF74623E-785F-4808-A9FD-426C36970216}"/>
              </a:ext>
            </a:extLst>
          </p:cNvPr>
          <p:cNvSpPr txBox="1"/>
          <p:nvPr/>
        </p:nvSpPr>
        <p:spPr>
          <a:xfrm>
            <a:off x="236220" y="3959890"/>
            <a:ext cx="9465564" cy="461665"/>
          </a:xfrm>
          <a:prstGeom prst="rect">
            <a:avLst/>
          </a:prstGeom>
          <a:noFill/>
        </p:spPr>
        <p:txBody>
          <a:bodyPr wrap="square" rtlCol="0">
            <a:spAutoFit/>
          </a:bodyPr>
          <a:lstStyle/>
          <a:p>
            <a:r>
              <a:rPr kumimoji="1" lang="ja-JP" altLang="en-US" sz="2400" dirty="0"/>
              <a:t>条件に合致する要素を取り出すことも簡単にできます。</a:t>
            </a:r>
          </a:p>
        </p:txBody>
      </p:sp>
      <p:pic>
        <p:nvPicPr>
          <p:cNvPr id="5" name="図 4">
            <a:extLst>
              <a:ext uri="{FF2B5EF4-FFF2-40B4-BE49-F238E27FC236}">
                <a16:creationId xmlns:a16="http://schemas.microsoft.com/office/drawing/2014/main" id="{4ECD9229-83DC-EB26-9688-210B0111F2AD}"/>
              </a:ext>
            </a:extLst>
          </p:cNvPr>
          <p:cNvPicPr>
            <a:picLocks noChangeAspect="1"/>
          </p:cNvPicPr>
          <p:nvPr/>
        </p:nvPicPr>
        <p:blipFill>
          <a:blip r:embed="rId2"/>
          <a:stretch>
            <a:fillRect/>
          </a:stretch>
        </p:blipFill>
        <p:spPr>
          <a:xfrm>
            <a:off x="365760" y="1333330"/>
            <a:ext cx="3581492" cy="2395728"/>
          </a:xfrm>
          <a:prstGeom prst="rect">
            <a:avLst/>
          </a:prstGeom>
        </p:spPr>
      </p:pic>
      <p:pic>
        <p:nvPicPr>
          <p:cNvPr id="8" name="図 7">
            <a:extLst>
              <a:ext uri="{FF2B5EF4-FFF2-40B4-BE49-F238E27FC236}">
                <a16:creationId xmlns:a16="http://schemas.microsoft.com/office/drawing/2014/main" id="{35A88FAE-E3A0-2304-96F7-3CBB4EB207D7}"/>
              </a:ext>
            </a:extLst>
          </p:cNvPr>
          <p:cNvPicPr>
            <a:picLocks noChangeAspect="1"/>
          </p:cNvPicPr>
          <p:nvPr/>
        </p:nvPicPr>
        <p:blipFill>
          <a:blip r:embed="rId3"/>
          <a:stretch>
            <a:fillRect/>
          </a:stretch>
        </p:blipFill>
        <p:spPr>
          <a:xfrm>
            <a:off x="6180314" y="1769189"/>
            <a:ext cx="2187370" cy="1800378"/>
          </a:xfrm>
          <a:prstGeom prst="rect">
            <a:avLst/>
          </a:prstGeom>
        </p:spPr>
      </p:pic>
      <p:sp>
        <p:nvSpPr>
          <p:cNvPr id="9" name="テキスト ボックス 8">
            <a:extLst>
              <a:ext uri="{FF2B5EF4-FFF2-40B4-BE49-F238E27FC236}">
                <a16:creationId xmlns:a16="http://schemas.microsoft.com/office/drawing/2014/main" id="{9B2312B5-A02F-8F39-D5B6-D6BA916186F0}"/>
              </a:ext>
            </a:extLst>
          </p:cNvPr>
          <p:cNvSpPr txBox="1"/>
          <p:nvPr/>
        </p:nvSpPr>
        <p:spPr>
          <a:xfrm>
            <a:off x="5989151" y="1253947"/>
            <a:ext cx="9852660" cy="461665"/>
          </a:xfrm>
          <a:prstGeom prst="rect">
            <a:avLst/>
          </a:prstGeom>
          <a:noFill/>
        </p:spPr>
        <p:txBody>
          <a:bodyPr wrap="square" rtlCol="0">
            <a:spAutoFit/>
          </a:bodyPr>
          <a:lstStyle/>
          <a:p>
            <a:r>
              <a:rPr kumimoji="1" lang="ja-JP" altLang="en-US" sz="2400" dirty="0"/>
              <a:t>出力結果</a:t>
            </a:r>
          </a:p>
        </p:txBody>
      </p:sp>
      <p:pic>
        <p:nvPicPr>
          <p:cNvPr id="13" name="図 12">
            <a:extLst>
              <a:ext uri="{FF2B5EF4-FFF2-40B4-BE49-F238E27FC236}">
                <a16:creationId xmlns:a16="http://schemas.microsoft.com/office/drawing/2014/main" id="{6FABD805-8BF8-3F5D-A881-CB619D53CECB}"/>
              </a:ext>
            </a:extLst>
          </p:cNvPr>
          <p:cNvPicPr>
            <a:picLocks noChangeAspect="1"/>
          </p:cNvPicPr>
          <p:nvPr/>
        </p:nvPicPr>
        <p:blipFill>
          <a:blip r:embed="rId4"/>
          <a:stretch>
            <a:fillRect/>
          </a:stretch>
        </p:blipFill>
        <p:spPr>
          <a:xfrm>
            <a:off x="365760" y="4711812"/>
            <a:ext cx="5213605" cy="1426660"/>
          </a:xfrm>
          <a:prstGeom prst="rect">
            <a:avLst/>
          </a:prstGeom>
        </p:spPr>
      </p:pic>
      <p:pic>
        <p:nvPicPr>
          <p:cNvPr id="15" name="図 14">
            <a:extLst>
              <a:ext uri="{FF2B5EF4-FFF2-40B4-BE49-F238E27FC236}">
                <a16:creationId xmlns:a16="http://schemas.microsoft.com/office/drawing/2014/main" id="{9C950266-46DB-5762-A0F4-4A9038A810A0}"/>
              </a:ext>
            </a:extLst>
          </p:cNvPr>
          <p:cNvPicPr>
            <a:picLocks noChangeAspect="1"/>
          </p:cNvPicPr>
          <p:nvPr/>
        </p:nvPicPr>
        <p:blipFill>
          <a:blip r:embed="rId5"/>
          <a:stretch>
            <a:fillRect/>
          </a:stretch>
        </p:blipFill>
        <p:spPr>
          <a:xfrm>
            <a:off x="6096000" y="5235095"/>
            <a:ext cx="1400061" cy="1050047"/>
          </a:xfrm>
          <a:prstGeom prst="rect">
            <a:avLst/>
          </a:prstGeom>
        </p:spPr>
      </p:pic>
      <p:sp>
        <p:nvSpPr>
          <p:cNvPr id="16" name="テキスト ボックス 15">
            <a:extLst>
              <a:ext uri="{FF2B5EF4-FFF2-40B4-BE49-F238E27FC236}">
                <a16:creationId xmlns:a16="http://schemas.microsoft.com/office/drawing/2014/main" id="{0D3D4B77-0485-ADC1-25B5-2CAB6C6BDC9E}"/>
              </a:ext>
            </a:extLst>
          </p:cNvPr>
          <p:cNvSpPr txBox="1"/>
          <p:nvPr/>
        </p:nvSpPr>
        <p:spPr>
          <a:xfrm>
            <a:off x="5989151" y="4779360"/>
            <a:ext cx="9852660" cy="461665"/>
          </a:xfrm>
          <a:prstGeom prst="rect">
            <a:avLst/>
          </a:prstGeom>
          <a:noFill/>
        </p:spPr>
        <p:txBody>
          <a:bodyPr wrap="square" rtlCol="0">
            <a:spAutoFit/>
          </a:bodyPr>
          <a:lstStyle/>
          <a:p>
            <a:r>
              <a:rPr kumimoji="1" lang="ja-JP" altLang="en-US" sz="2400" dirty="0"/>
              <a:t>出力結果</a:t>
            </a:r>
          </a:p>
        </p:txBody>
      </p:sp>
    </p:spTree>
    <p:extLst>
      <p:ext uri="{BB962C8B-B14F-4D97-AF65-F5344CB8AC3E}">
        <p14:creationId xmlns:p14="http://schemas.microsoft.com/office/powerpoint/2010/main" val="107679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en-US" altLang="ja-JP" dirty="0">
                <a:solidFill>
                  <a:schemeClr val="bg1"/>
                </a:solidFill>
                <a:latin typeface="ＭＳ ゴシック" panose="020B0609070205080204" pitchFamily="49" charset="-128"/>
                <a:ea typeface="ＭＳ ゴシック" panose="020B0609070205080204" pitchFamily="49" charset="-128"/>
              </a:rPr>
              <a:t>Python</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pic>
        <p:nvPicPr>
          <p:cNvPr id="6146" name="Picture 2" descr="Python">
            <a:extLst>
              <a:ext uri="{FF2B5EF4-FFF2-40B4-BE49-F238E27FC236}">
                <a16:creationId xmlns:a16="http://schemas.microsoft.com/office/drawing/2014/main" id="{3BFE7A85-E161-41FE-8C50-B2C3C4324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399" y="963613"/>
            <a:ext cx="3950465" cy="9921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A8C2491-2EC5-4EB4-A001-C2C2ABAA1652}"/>
              </a:ext>
            </a:extLst>
          </p:cNvPr>
          <p:cNvSpPr txBox="1"/>
          <p:nvPr/>
        </p:nvSpPr>
        <p:spPr>
          <a:xfrm>
            <a:off x="223788" y="963613"/>
            <a:ext cx="5034012" cy="461665"/>
          </a:xfrm>
          <a:prstGeom prst="rect">
            <a:avLst/>
          </a:prstGeom>
          <a:noFill/>
        </p:spPr>
        <p:txBody>
          <a:bodyPr wrap="square" rtlCol="0">
            <a:spAutoFit/>
          </a:bodyPr>
          <a:lstStyle/>
          <a:p>
            <a:r>
              <a:rPr lang="en-US" altLang="ja-JP" sz="2400" dirty="0"/>
              <a:t>Python</a:t>
            </a:r>
            <a:endParaRPr kumimoji="1" lang="ja-JP" altLang="en-US" sz="2400" dirty="0"/>
          </a:p>
        </p:txBody>
      </p:sp>
      <p:sp>
        <p:nvSpPr>
          <p:cNvPr id="5" name="テキスト ボックス 4">
            <a:extLst>
              <a:ext uri="{FF2B5EF4-FFF2-40B4-BE49-F238E27FC236}">
                <a16:creationId xmlns:a16="http://schemas.microsoft.com/office/drawing/2014/main" id="{7DFF76D6-E73B-4AF3-8EA0-8DE58810519F}"/>
              </a:ext>
            </a:extLst>
          </p:cNvPr>
          <p:cNvSpPr txBox="1"/>
          <p:nvPr/>
        </p:nvSpPr>
        <p:spPr>
          <a:xfrm>
            <a:off x="490487" y="1425278"/>
            <a:ext cx="5757911" cy="830997"/>
          </a:xfrm>
          <a:prstGeom prst="rect">
            <a:avLst/>
          </a:prstGeom>
          <a:noFill/>
        </p:spPr>
        <p:txBody>
          <a:bodyPr wrap="square" rtlCol="0">
            <a:spAutoFit/>
          </a:bodyPr>
          <a:lstStyle/>
          <a:p>
            <a:r>
              <a:rPr lang="en-US" altLang="ja-JP" sz="2400" dirty="0"/>
              <a:t>Python</a:t>
            </a:r>
            <a:r>
              <a:rPr lang="ja-JP" altLang="en-US" sz="2400" dirty="0"/>
              <a:t>はプログラミング言語のひとつ</a:t>
            </a:r>
            <a:endParaRPr lang="en-US" altLang="ja-JP" sz="2400" dirty="0"/>
          </a:p>
          <a:p>
            <a:r>
              <a:rPr lang="ja-JP" altLang="en-US" sz="2400" dirty="0"/>
              <a:t>機械学習分野に頻繁に使用される。</a:t>
            </a:r>
            <a:endParaRPr lang="en-US" altLang="ja-JP" sz="2400" dirty="0"/>
          </a:p>
        </p:txBody>
      </p:sp>
      <p:sp>
        <p:nvSpPr>
          <p:cNvPr id="6" name="テキスト ボックス 5">
            <a:extLst>
              <a:ext uri="{FF2B5EF4-FFF2-40B4-BE49-F238E27FC236}">
                <a16:creationId xmlns:a16="http://schemas.microsoft.com/office/drawing/2014/main" id="{C8C0114A-AAC4-4EC9-BF6B-61FEB58A4C3F}"/>
              </a:ext>
            </a:extLst>
          </p:cNvPr>
          <p:cNvSpPr txBox="1"/>
          <p:nvPr/>
        </p:nvSpPr>
        <p:spPr>
          <a:xfrm>
            <a:off x="325388" y="4881832"/>
            <a:ext cx="11015712" cy="1200329"/>
          </a:xfrm>
          <a:prstGeom prst="rect">
            <a:avLst/>
          </a:prstGeom>
          <a:noFill/>
          <a:ln w="25400">
            <a:solidFill>
              <a:srgbClr val="FF0000"/>
            </a:solidFill>
          </a:ln>
        </p:spPr>
        <p:txBody>
          <a:bodyPr wrap="square">
            <a:spAutoFit/>
          </a:bodyPr>
          <a:lstStyle/>
          <a:p>
            <a:r>
              <a:rPr lang="ja-JP" altLang="en-US" sz="2400" dirty="0"/>
              <a:t>本講習では</a:t>
            </a:r>
            <a:r>
              <a:rPr lang="en-US" altLang="ja-JP" sz="2400" dirty="0"/>
              <a:t>Python</a:t>
            </a:r>
            <a:r>
              <a:rPr lang="ja-JP" altLang="en-US" sz="2400" dirty="0"/>
              <a:t>を使用</a:t>
            </a:r>
            <a:endParaRPr lang="en-US" altLang="ja-JP" sz="2400" dirty="0"/>
          </a:p>
          <a:p>
            <a:r>
              <a:rPr lang="ja-JP" altLang="en-US" sz="2400" dirty="0"/>
              <a:t>ただし、使い慣れたソフト</a:t>
            </a:r>
            <a:r>
              <a:rPr lang="en-US" altLang="ja-JP" sz="2400" dirty="0"/>
              <a:t>(</a:t>
            </a:r>
            <a:r>
              <a:rPr lang="en-US" altLang="ja-JP" sz="2400" dirty="0" err="1"/>
              <a:t>Matlab</a:t>
            </a:r>
            <a:r>
              <a:rPr lang="en-US" altLang="ja-JP" sz="2400" dirty="0"/>
              <a:t>, R</a:t>
            </a:r>
            <a:r>
              <a:rPr lang="ja-JP" altLang="en-US" sz="2400" dirty="0"/>
              <a:t>など</a:t>
            </a:r>
            <a:r>
              <a:rPr lang="en-US" altLang="ja-JP" sz="2400" dirty="0"/>
              <a:t>)</a:t>
            </a:r>
            <a:r>
              <a:rPr lang="ja-JP" altLang="en-US" sz="2400" dirty="0"/>
              <a:t>があれば、各自のやりやすい方法でやるのが望ましい。</a:t>
            </a:r>
          </a:p>
        </p:txBody>
      </p:sp>
      <p:sp>
        <p:nvSpPr>
          <p:cNvPr id="7" name="テキスト ボックス 6">
            <a:extLst>
              <a:ext uri="{FF2B5EF4-FFF2-40B4-BE49-F238E27FC236}">
                <a16:creationId xmlns:a16="http://schemas.microsoft.com/office/drawing/2014/main" id="{705BE803-C18B-43E7-92A2-CA859175808E}"/>
              </a:ext>
            </a:extLst>
          </p:cNvPr>
          <p:cNvSpPr txBox="1"/>
          <p:nvPr/>
        </p:nvSpPr>
        <p:spPr>
          <a:xfrm>
            <a:off x="325388" y="2854936"/>
            <a:ext cx="5034012" cy="1938992"/>
          </a:xfrm>
          <a:prstGeom prst="rect">
            <a:avLst/>
          </a:prstGeom>
          <a:noFill/>
        </p:spPr>
        <p:txBody>
          <a:bodyPr wrap="square" rtlCol="0">
            <a:spAutoFit/>
          </a:bodyPr>
          <a:lstStyle/>
          <a:p>
            <a:r>
              <a:rPr lang="en-US" altLang="ja-JP" sz="2400" dirty="0"/>
              <a:t>Python</a:t>
            </a:r>
            <a:r>
              <a:rPr lang="ja-JP" altLang="en-US" sz="2400" dirty="0"/>
              <a:t>の利点</a:t>
            </a:r>
            <a:endParaRPr lang="en-US" altLang="ja-JP" sz="2400" dirty="0"/>
          </a:p>
          <a:p>
            <a:r>
              <a:rPr lang="ja-JP" altLang="en-US" sz="2400" dirty="0"/>
              <a:t>・環境構築が簡単</a:t>
            </a:r>
            <a:endParaRPr lang="en-US" altLang="ja-JP" sz="2400" dirty="0"/>
          </a:p>
          <a:p>
            <a:r>
              <a:rPr kumimoji="1" lang="ja-JP" altLang="en-US" sz="2400" dirty="0"/>
              <a:t>・ライブラリが豊富</a:t>
            </a:r>
            <a:endParaRPr kumimoji="1" lang="en-US" altLang="ja-JP" sz="2400" dirty="0"/>
          </a:p>
          <a:p>
            <a:r>
              <a:rPr lang="ja-JP" altLang="en-US" sz="2400" dirty="0"/>
              <a:t>・ユーザーが多い</a:t>
            </a:r>
            <a:endParaRPr kumimoji="1" lang="en-US" altLang="ja-JP" sz="2400" dirty="0"/>
          </a:p>
          <a:p>
            <a:r>
              <a:rPr lang="ja-JP" altLang="en-US" sz="2400" dirty="0"/>
              <a:t>・フリー</a:t>
            </a:r>
            <a:endParaRPr kumimoji="1" lang="ja-JP" altLang="en-US" sz="2400" dirty="0"/>
          </a:p>
        </p:txBody>
      </p:sp>
      <p:sp>
        <p:nvSpPr>
          <p:cNvPr id="8" name="テキスト ボックス 7">
            <a:extLst>
              <a:ext uri="{FF2B5EF4-FFF2-40B4-BE49-F238E27FC236}">
                <a16:creationId xmlns:a16="http://schemas.microsoft.com/office/drawing/2014/main" id="{86AB2319-C558-4772-9822-8CAC3750F88A}"/>
              </a:ext>
            </a:extLst>
          </p:cNvPr>
          <p:cNvSpPr txBox="1"/>
          <p:nvPr/>
        </p:nvSpPr>
        <p:spPr>
          <a:xfrm>
            <a:off x="5862588" y="2854936"/>
            <a:ext cx="6189712" cy="1200329"/>
          </a:xfrm>
          <a:prstGeom prst="rect">
            <a:avLst/>
          </a:prstGeom>
          <a:noFill/>
        </p:spPr>
        <p:txBody>
          <a:bodyPr wrap="square" rtlCol="0">
            <a:spAutoFit/>
          </a:bodyPr>
          <a:lstStyle/>
          <a:p>
            <a:r>
              <a:rPr lang="en-US" altLang="ja-JP" sz="2400" dirty="0"/>
              <a:t>Python</a:t>
            </a:r>
            <a:r>
              <a:rPr lang="ja-JP" altLang="en-US" sz="2400" dirty="0"/>
              <a:t>の欠点</a:t>
            </a:r>
            <a:endParaRPr lang="en-US" altLang="ja-JP" sz="2400" dirty="0"/>
          </a:p>
          <a:p>
            <a:r>
              <a:rPr lang="ja-JP" altLang="en-US" sz="2400" dirty="0"/>
              <a:t>・実行速度が速くない</a:t>
            </a:r>
            <a:endParaRPr lang="en-US" altLang="ja-JP" sz="2400" dirty="0"/>
          </a:p>
          <a:p>
            <a:r>
              <a:rPr kumimoji="1" lang="ja-JP" altLang="en-US" sz="2400" dirty="0"/>
              <a:t>　　</a:t>
            </a:r>
            <a:r>
              <a:rPr kumimoji="1" lang="en-US" altLang="ja-JP" sz="2400" dirty="0"/>
              <a:t>C</a:t>
            </a:r>
            <a:r>
              <a:rPr kumimoji="1" lang="ja-JP" altLang="en-US" sz="2400" dirty="0"/>
              <a:t>言語などで書くのが適した場合も</a:t>
            </a:r>
          </a:p>
        </p:txBody>
      </p:sp>
    </p:spTree>
    <p:extLst>
      <p:ext uri="{BB962C8B-B14F-4D97-AF65-F5344CB8AC3E}">
        <p14:creationId xmlns:p14="http://schemas.microsoft.com/office/powerpoint/2010/main" val="3768880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ライブラリの使用</a:t>
            </a:r>
          </a:p>
        </p:txBody>
      </p:sp>
      <p:sp>
        <p:nvSpPr>
          <p:cNvPr id="18" name="テキスト ボックス 17">
            <a:extLst>
              <a:ext uri="{FF2B5EF4-FFF2-40B4-BE49-F238E27FC236}">
                <a16:creationId xmlns:a16="http://schemas.microsoft.com/office/drawing/2014/main" id="{65FFBE78-3E24-4DFE-8593-D2CAFB211A03}"/>
              </a:ext>
            </a:extLst>
          </p:cNvPr>
          <p:cNvSpPr txBox="1"/>
          <p:nvPr/>
        </p:nvSpPr>
        <p:spPr>
          <a:xfrm>
            <a:off x="385589" y="815249"/>
            <a:ext cx="10842392" cy="830997"/>
          </a:xfrm>
          <a:prstGeom prst="rect">
            <a:avLst/>
          </a:prstGeom>
          <a:noFill/>
        </p:spPr>
        <p:txBody>
          <a:bodyPr wrap="square" rtlCol="0">
            <a:spAutoFit/>
          </a:bodyPr>
          <a:lstStyle/>
          <a:p>
            <a:r>
              <a:rPr lang="ja-JP" altLang="en-US" sz="2400" dirty="0"/>
              <a:t>特別な目的がなければ、自分で書かずに、できる限りライブラリを使いましょう。</a:t>
            </a:r>
            <a:endParaRPr lang="en-US" altLang="ja-JP" sz="2400" dirty="0"/>
          </a:p>
        </p:txBody>
      </p:sp>
      <p:sp>
        <p:nvSpPr>
          <p:cNvPr id="7" name="テキスト ボックス 6">
            <a:extLst>
              <a:ext uri="{FF2B5EF4-FFF2-40B4-BE49-F238E27FC236}">
                <a16:creationId xmlns:a16="http://schemas.microsoft.com/office/drawing/2014/main" id="{CD15EF09-7EEC-4E7E-B8DD-DDDDA27010B5}"/>
              </a:ext>
            </a:extLst>
          </p:cNvPr>
          <p:cNvSpPr txBox="1"/>
          <p:nvPr/>
        </p:nvSpPr>
        <p:spPr>
          <a:xfrm>
            <a:off x="385589" y="1753041"/>
            <a:ext cx="10842392" cy="830997"/>
          </a:xfrm>
          <a:prstGeom prst="rect">
            <a:avLst/>
          </a:prstGeom>
          <a:noFill/>
        </p:spPr>
        <p:txBody>
          <a:bodyPr wrap="square" rtlCol="0">
            <a:spAutoFit/>
          </a:bodyPr>
          <a:lstStyle/>
          <a:p>
            <a:r>
              <a:rPr lang="en-US" altLang="ja-JP" sz="2400" dirty="0"/>
              <a:t>n=1000000, a = </a:t>
            </a:r>
            <a:r>
              <a:rPr lang="en-US" altLang="ja-JP" sz="2400" dirty="0" err="1"/>
              <a:t>np.ones</a:t>
            </a:r>
            <a:r>
              <a:rPr lang="en-US" altLang="ja-JP" sz="2400" dirty="0"/>
              <a:t>(n)/n : 1/n</a:t>
            </a:r>
            <a:r>
              <a:rPr lang="ja-JP" altLang="en-US" sz="2400" dirty="0"/>
              <a:t>が</a:t>
            </a:r>
            <a:r>
              <a:rPr lang="en-US" altLang="ja-JP" sz="2400" dirty="0"/>
              <a:t>n</a:t>
            </a:r>
            <a:r>
              <a:rPr lang="ja-JP" altLang="en-US" sz="2400" dirty="0"/>
              <a:t>個連続した配列</a:t>
            </a:r>
            <a:endParaRPr lang="en-US" altLang="ja-JP" sz="2400" dirty="0"/>
          </a:p>
          <a:p>
            <a:r>
              <a:rPr lang="en-US" altLang="ja-JP" sz="2400" b="1" u="sng" dirty="0"/>
              <a:t>a</a:t>
            </a:r>
            <a:r>
              <a:rPr lang="ja-JP" altLang="en-US" sz="2400" b="1" u="sng" dirty="0"/>
              <a:t>の総和を求めるプログラム</a:t>
            </a:r>
            <a:endParaRPr lang="en-US" altLang="ja-JP" sz="2400" b="1" u="sng" dirty="0"/>
          </a:p>
        </p:txBody>
      </p:sp>
      <p:pic>
        <p:nvPicPr>
          <p:cNvPr id="4" name="図 3">
            <a:extLst>
              <a:ext uri="{FF2B5EF4-FFF2-40B4-BE49-F238E27FC236}">
                <a16:creationId xmlns:a16="http://schemas.microsoft.com/office/drawing/2014/main" id="{45B5E70D-7992-418B-AF1A-45F87D995B3C}"/>
              </a:ext>
            </a:extLst>
          </p:cNvPr>
          <p:cNvPicPr>
            <a:picLocks noChangeAspect="1"/>
          </p:cNvPicPr>
          <p:nvPr/>
        </p:nvPicPr>
        <p:blipFill rotWithShape="1">
          <a:blip r:embed="rId2"/>
          <a:srcRect l="4466" t="34449" r="91686" b="60154"/>
          <a:stretch/>
        </p:blipFill>
        <p:spPr>
          <a:xfrm>
            <a:off x="1326110" y="3152498"/>
            <a:ext cx="3296105" cy="963135"/>
          </a:xfrm>
          <a:prstGeom prst="rect">
            <a:avLst/>
          </a:prstGeom>
        </p:spPr>
      </p:pic>
      <p:pic>
        <p:nvPicPr>
          <p:cNvPr id="10" name="図 9">
            <a:extLst>
              <a:ext uri="{FF2B5EF4-FFF2-40B4-BE49-F238E27FC236}">
                <a16:creationId xmlns:a16="http://schemas.microsoft.com/office/drawing/2014/main" id="{37995A9A-417E-4E63-8BEF-ECB1ED780437}"/>
              </a:ext>
            </a:extLst>
          </p:cNvPr>
          <p:cNvPicPr>
            <a:picLocks noChangeAspect="1"/>
          </p:cNvPicPr>
          <p:nvPr/>
        </p:nvPicPr>
        <p:blipFill rotWithShape="1">
          <a:blip r:embed="rId2"/>
          <a:srcRect l="4466" t="45355" r="91686" b="52719"/>
          <a:stretch/>
        </p:blipFill>
        <p:spPr>
          <a:xfrm>
            <a:off x="1326110" y="5224538"/>
            <a:ext cx="3526302" cy="367734"/>
          </a:xfrm>
          <a:prstGeom prst="rect">
            <a:avLst/>
          </a:prstGeom>
        </p:spPr>
      </p:pic>
      <p:sp>
        <p:nvSpPr>
          <p:cNvPr id="11" name="テキスト ボックス 10">
            <a:extLst>
              <a:ext uri="{FF2B5EF4-FFF2-40B4-BE49-F238E27FC236}">
                <a16:creationId xmlns:a16="http://schemas.microsoft.com/office/drawing/2014/main" id="{B276DD2F-81EB-4702-AB0F-4C8A9173A402}"/>
              </a:ext>
            </a:extLst>
          </p:cNvPr>
          <p:cNvSpPr txBox="1"/>
          <p:nvPr/>
        </p:nvSpPr>
        <p:spPr>
          <a:xfrm>
            <a:off x="590549" y="2642218"/>
            <a:ext cx="2390776" cy="461665"/>
          </a:xfrm>
          <a:prstGeom prst="rect">
            <a:avLst/>
          </a:prstGeom>
          <a:noFill/>
        </p:spPr>
        <p:txBody>
          <a:bodyPr wrap="square" rtlCol="0">
            <a:spAutoFit/>
          </a:bodyPr>
          <a:lstStyle/>
          <a:p>
            <a:r>
              <a:rPr lang="ja-JP" altLang="en-US" sz="2400" dirty="0"/>
              <a:t>自分で書く場合</a:t>
            </a:r>
            <a:endParaRPr lang="en-US" altLang="ja-JP" sz="2400" dirty="0"/>
          </a:p>
        </p:txBody>
      </p:sp>
      <p:sp>
        <p:nvSpPr>
          <p:cNvPr id="12" name="テキスト ボックス 11">
            <a:extLst>
              <a:ext uri="{FF2B5EF4-FFF2-40B4-BE49-F238E27FC236}">
                <a16:creationId xmlns:a16="http://schemas.microsoft.com/office/drawing/2014/main" id="{E6955A3E-40D3-4944-B016-820EA90F80B6}"/>
              </a:ext>
            </a:extLst>
          </p:cNvPr>
          <p:cNvSpPr txBox="1"/>
          <p:nvPr/>
        </p:nvSpPr>
        <p:spPr>
          <a:xfrm>
            <a:off x="590549" y="4602743"/>
            <a:ext cx="2654368" cy="461665"/>
          </a:xfrm>
          <a:prstGeom prst="rect">
            <a:avLst/>
          </a:prstGeom>
          <a:noFill/>
        </p:spPr>
        <p:txBody>
          <a:bodyPr wrap="square" rtlCol="0">
            <a:spAutoFit/>
          </a:bodyPr>
          <a:lstStyle/>
          <a:p>
            <a:r>
              <a:rPr lang="ja-JP" altLang="en-US" sz="2400" dirty="0"/>
              <a:t>ライブラリを使う</a:t>
            </a:r>
            <a:endParaRPr lang="en-US" altLang="ja-JP" sz="2400" dirty="0"/>
          </a:p>
        </p:txBody>
      </p:sp>
      <p:sp>
        <p:nvSpPr>
          <p:cNvPr id="14" name="テキスト ボックス 13">
            <a:extLst>
              <a:ext uri="{FF2B5EF4-FFF2-40B4-BE49-F238E27FC236}">
                <a16:creationId xmlns:a16="http://schemas.microsoft.com/office/drawing/2014/main" id="{21F5080A-E8C7-44C3-B921-74B80E761483}"/>
              </a:ext>
            </a:extLst>
          </p:cNvPr>
          <p:cNvSpPr txBox="1"/>
          <p:nvPr/>
        </p:nvSpPr>
        <p:spPr>
          <a:xfrm>
            <a:off x="5581649" y="3421846"/>
            <a:ext cx="2967037" cy="461665"/>
          </a:xfrm>
          <a:prstGeom prst="rect">
            <a:avLst/>
          </a:prstGeom>
          <a:noFill/>
        </p:spPr>
        <p:txBody>
          <a:bodyPr wrap="square">
            <a:spAutoFit/>
          </a:bodyPr>
          <a:lstStyle/>
          <a:p>
            <a:r>
              <a:rPr lang="ja-JP" altLang="en-US" sz="2400" b="1" dirty="0"/>
              <a:t>実行時間: 0.74 sec</a:t>
            </a:r>
          </a:p>
        </p:txBody>
      </p:sp>
      <p:sp>
        <p:nvSpPr>
          <p:cNvPr id="15" name="テキスト ボックス 14">
            <a:extLst>
              <a:ext uri="{FF2B5EF4-FFF2-40B4-BE49-F238E27FC236}">
                <a16:creationId xmlns:a16="http://schemas.microsoft.com/office/drawing/2014/main" id="{801D60C0-BD20-46CB-9478-1DD4C414DF67}"/>
              </a:ext>
            </a:extLst>
          </p:cNvPr>
          <p:cNvSpPr txBox="1"/>
          <p:nvPr/>
        </p:nvSpPr>
        <p:spPr>
          <a:xfrm>
            <a:off x="5581649" y="5177572"/>
            <a:ext cx="3457577" cy="461665"/>
          </a:xfrm>
          <a:prstGeom prst="rect">
            <a:avLst/>
          </a:prstGeom>
          <a:noFill/>
        </p:spPr>
        <p:txBody>
          <a:bodyPr wrap="square">
            <a:spAutoFit/>
          </a:bodyPr>
          <a:lstStyle/>
          <a:p>
            <a:r>
              <a:rPr lang="ja-JP" altLang="en-US" sz="2400" b="1" dirty="0"/>
              <a:t>実行時間: 0.</a:t>
            </a:r>
            <a:r>
              <a:rPr lang="en-US" altLang="ja-JP" sz="2400" b="1" dirty="0"/>
              <a:t>0030</a:t>
            </a:r>
            <a:r>
              <a:rPr lang="ja-JP" altLang="en-US" sz="2400" b="1" dirty="0"/>
              <a:t>sec</a:t>
            </a:r>
          </a:p>
        </p:txBody>
      </p:sp>
      <p:sp>
        <p:nvSpPr>
          <p:cNvPr id="16" name="テキスト ボックス 15">
            <a:extLst>
              <a:ext uri="{FF2B5EF4-FFF2-40B4-BE49-F238E27FC236}">
                <a16:creationId xmlns:a16="http://schemas.microsoft.com/office/drawing/2014/main" id="{5956B5F4-1D2E-4251-AED0-3F942F3848BF}"/>
              </a:ext>
            </a:extLst>
          </p:cNvPr>
          <p:cNvSpPr txBox="1"/>
          <p:nvPr/>
        </p:nvSpPr>
        <p:spPr>
          <a:xfrm>
            <a:off x="590549" y="6014260"/>
            <a:ext cx="5972176" cy="461665"/>
          </a:xfrm>
          <a:prstGeom prst="rect">
            <a:avLst/>
          </a:prstGeom>
          <a:noFill/>
        </p:spPr>
        <p:txBody>
          <a:bodyPr wrap="square" rtlCol="0">
            <a:spAutoFit/>
          </a:bodyPr>
          <a:lstStyle/>
          <a:p>
            <a:r>
              <a:rPr lang="ja-JP" altLang="en-US" sz="2400" dirty="0"/>
              <a:t>自分で書かない方が短く、正確で早い</a:t>
            </a:r>
            <a:endParaRPr lang="en-US" altLang="ja-JP" sz="2400" dirty="0"/>
          </a:p>
        </p:txBody>
      </p:sp>
    </p:spTree>
    <p:extLst>
      <p:ext uri="{BB962C8B-B14F-4D97-AF65-F5344CB8AC3E}">
        <p14:creationId xmlns:p14="http://schemas.microsoft.com/office/powerpoint/2010/main" val="2807510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テキストデータの読み込み</a:t>
            </a:r>
          </a:p>
        </p:txBody>
      </p:sp>
      <p:sp>
        <p:nvSpPr>
          <p:cNvPr id="3" name="テキスト ボックス 2">
            <a:extLst>
              <a:ext uri="{FF2B5EF4-FFF2-40B4-BE49-F238E27FC236}">
                <a16:creationId xmlns:a16="http://schemas.microsoft.com/office/drawing/2014/main" id="{ECEE3969-A15D-4F00-8B40-0B020FEFD2FE}"/>
              </a:ext>
            </a:extLst>
          </p:cNvPr>
          <p:cNvSpPr txBox="1"/>
          <p:nvPr/>
        </p:nvSpPr>
        <p:spPr>
          <a:xfrm>
            <a:off x="159489" y="910487"/>
            <a:ext cx="10877106" cy="738664"/>
          </a:xfrm>
          <a:prstGeom prst="rect">
            <a:avLst/>
          </a:prstGeom>
          <a:noFill/>
        </p:spPr>
        <p:txBody>
          <a:bodyPr wrap="square" rtlCol="0">
            <a:spAutoFit/>
          </a:bodyPr>
          <a:lstStyle/>
          <a:p>
            <a:r>
              <a:rPr kumimoji="1" lang="ja-JP" altLang="en-US" sz="2400" dirty="0"/>
              <a:t>実験結果はしばしば、テキストデータで保存される。</a:t>
            </a:r>
            <a:endParaRPr kumimoji="1" lang="en-US" altLang="ja-JP" sz="2400" dirty="0"/>
          </a:p>
          <a:p>
            <a:r>
              <a:rPr kumimoji="1" lang="en-US" altLang="ja-JP" dirty="0"/>
              <a:t>.txt, .csv, .</a:t>
            </a:r>
            <a:r>
              <a:rPr kumimoji="1" lang="en-US" altLang="ja-JP" dirty="0" err="1"/>
              <a:t>dat</a:t>
            </a:r>
            <a:r>
              <a:rPr kumimoji="1" lang="ja-JP" altLang="en-US" dirty="0"/>
              <a:t>ファイルのようなメモ帳で開くことができるファイルの読み込みを扱う</a:t>
            </a:r>
          </a:p>
        </p:txBody>
      </p:sp>
      <p:sp>
        <p:nvSpPr>
          <p:cNvPr id="4" name="テキスト ボックス 3">
            <a:extLst>
              <a:ext uri="{FF2B5EF4-FFF2-40B4-BE49-F238E27FC236}">
                <a16:creationId xmlns:a16="http://schemas.microsoft.com/office/drawing/2014/main" id="{12D99A05-FFEF-4A85-8C00-05BC26DD4902}"/>
              </a:ext>
            </a:extLst>
          </p:cNvPr>
          <p:cNvSpPr txBox="1"/>
          <p:nvPr/>
        </p:nvSpPr>
        <p:spPr>
          <a:xfrm>
            <a:off x="151133" y="2326503"/>
            <a:ext cx="10877106" cy="1200329"/>
          </a:xfrm>
          <a:prstGeom prst="rect">
            <a:avLst/>
          </a:prstGeom>
          <a:noFill/>
        </p:spPr>
        <p:txBody>
          <a:bodyPr wrap="square" rtlCol="0">
            <a:spAutoFit/>
          </a:bodyPr>
          <a:lstStyle/>
          <a:p>
            <a:r>
              <a:rPr kumimoji="1" lang="en-US" altLang="ja-JP" sz="2400" dirty="0" err="1"/>
              <a:t>numpy</a:t>
            </a:r>
            <a:r>
              <a:rPr kumimoji="1" lang="ja-JP" altLang="en-US" sz="2400" dirty="0"/>
              <a:t>の</a:t>
            </a:r>
            <a:r>
              <a:rPr kumimoji="1" lang="en-US" altLang="ja-JP" sz="2400" dirty="0" err="1"/>
              <a:t>loadtxt</a:t>
            </a:r>
            <a:r>
              <a:rPr kumimoji="1" lang="ja-JP" altLang="en-US" sz="2400" dirty="0"/>
              <a:t>を使う</a:t>
            </a:r>
            <a:endParaRPr kumimoji="1" lang="en-US" altLang="ja-JP" sz="2400" dirty="0"/>
          </a:p>
          <a:p>
            <a:r>
              <a:rPr lang="ja-JP" altLang="en-US" sz="2400" dirty="0"/>
              <a:t>　他にも</a:t>
            </a:r>
            <a:r>
              <a:rPr lang="en-US" altLang="ja-JP" sz="2400" dirty="0"/>
              <a:t>pandas</a:t>
            </a:r>
            <a:r>
              <a:rPr lang="ja-JP" altLang="en-US" sz="2400" dirty="0"/>
              <a:t>なども使いやすい。</a:t>
            </a:r>
            <a:endParaRPr lang="en-US" altLang="ja-JP" sz="2400" dirty="0"/>
          </a:p>
          <a:p>
            <a:r>
              <a:rPr lang="ja-JP" altLang="en-US" sz="2400" dirty="0"/>
              <a:t>　好きなものを使えばよい</a:t>
            </a:r>
            <a:endParaRPr kumimoji="1" lang="ja-JP" altLang="en-US" sz="2400" dirty="0"/>
          </a:p>
        </p:txBody>
      </p:sp>
      <p:pic>
        <p:nvPicPr>
          <p:cNvPr id="6" name="図 5">
            <a:extLst>
              <a:ext uri="{FF2B5EF4-FFF2-40B4-BE49-F238E27FC236}">
                <a16:creationId xmlns:a16="http://schemas.microsoft.com/office/drawing/2014/main" id="{36E57256-CB7C-40E3-827D-F1BE321A77EA}"/>
              </a:ext>
            </a:extLst>
          </p:cNvPr>
          <p:cNvPicPr>
            <a:picLocks noChangeAspect="1"/>
          </p:cNvPicPr>
          <p:nvPr/>
        </p:nvPicPr>
        <p:blipFill rotWithShape="1">
          <a:blip r:embed="rId2"/>
          <a:srcRect l="14739" t="11588" r="76976" b="68847"/>
          <a:stretch/>
        </p:blipFill>
        <p:spPr>
          <a:xfrm>
            <a:off x="6592185" y="1602109"/>
            <a:ext cx="4171141" cy="2052153"/>
          </a:xfrm>
          <a:prstGeom prst="rect">
            <a:avLst/>
          </a:prstGeom>
        </p:spPr>
      </p:pic>
      <p:pic>
        <p:nvPicPr>
          <p:cNvPr id="7" name="図 6">
            <a:extLst>
              <a:ext uri="{FF2B5EF4-FFF2-40B4-BE49-F238E27FC236}">
                <a16:creationId xmlns:a16="http://schemas.microsoft.com/office/drawing/2014/main" id="{B2DE0613-14A8-4DB4-AD7E-3ED036EF7B53}"/>
              </a:ext>
            </a:extLst>
          </p:cNvPr>
          <p:cNvPicPr>
            <a:picLocks noChangeAspect="1"/>
          </p:cNvPicPr>
          <p:nvPr/>
        </p:nvPicPr>
        <p:blipFill rotWithShape="1">
          <a:blip r:embed="rId2"/>
          <a:srcRect l="5582" t="31502" r="87906" b="64247"/>
          <a:stretch/>
        </p:blipFill>
        <p:spPr>
          <a:xfrm>
            <a:off x="478466" y="4116802"/>
            <a:ext cx="9403486" cy="1279153"/>
          </a:xfrm>
          <a:prstGeom prst="rect">
            <a:avLst/>
          </a:prstGeom>
        </p:spPr>
      </p:pic>
      <p:cxnSp>
        <p:nvCxnSpPr>
          <p:cNvPr id="9" name="直線コネクタ 8">
            <a:extLst>
              <a:ext uri="{FF2B5EF4-FFF2-40B4-BE49-F238E27FC236}">
                <a16:creationId xmlns:a16="http://schemas.microsoft.com/office/drawing/2014/main" id="{04A41A72-AFB7-4ABC-9B99-37AF041AA885}"/>
              </a:ext>
            </a:extLst>
          </p:cNvPr>
          <p:cNvCxnSpPr/>
          <p:nvPr/>
        </p:nvCxnSpPr>
        <p:spPr>
          <a:xfrm>
            <a:off x="4082903" y="4667692"/>
            <a:ext cx="627321"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BF371F5-760A-4E29-9FBD-ABFFA4E42BCE}"/>
              </a:ext>
            </a:extLst>
          </p:cNvPr>
          <p:cNvCxnSpPr>
            <a:cxnSpLocks/>
          </p:cNvCxnSpPr>
          <p:nvPr/>
        </p:nvCxnSpPr>
        <p:spPr>
          <a:xfrm>
            <a:off x="4896292" y="4667692"/>
            <a:ext cx="1910316" cy="0"/>
          </a:xfrm>
          <a:prstGeom prst="line">
            <a:avLst/>
          </a:prstGeom>
          <a:ln w="349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2B87505D-C3B2-4D7B-B8CE-CE0A4EE89717}"/>
              </a:ext>
            </a:extLst>
          </p:cNvPr>
          <p:cNvCxnSpPr>
            <a:cxnSpLocks/>
          </p:cNvCxnSpPr>
          <p:nvPr/>
        </p:nvCxnSpPr>
        <p:spPr>
          <a:xfrm>
            <a:off x="7566837" y="4667692"/>
            <a:ext cx="1545265"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30E0863A-2FEB-4D32-84EF-34ABC49BFBD1}"/>
              </a:ext>
            </a:extLst>
          </p:cNvPr>
          <p:cNvSpPr txBox="1"/>
          <p:nvPr/>
        </p:nvSpPr>
        <p:spPr>
          <a:xfrm>
            <a:off x="3190527" y="4841174"/>
            <a:ext cx="2083981" cy="646331"/>
          </a:xfrm>
          <a:prstGeom prst="rect">
            <a:avLst/>
          </a:prstGeom>
          <a:solidFill>
            <a:schemeClr val="bg1"/>
          </a:solidFill>
          <a:ln w="31750">
            <a:solidFill>
              <a:srgbClr val="FF0000"/>
            </a:solidFill>
          </a:ln>
        </p:spPr>
        <p:txBody>
          <a:bodyPr wrap="square" rtlCol="0">
            <a:spAutoFit/>
          </a:bodyPr>
          <a:lstStyle/>
          <a:p>
            <a:r>
              <a:rPr lang="ja-JP" altLang="en-US" dirty="0"/>
              <a:t>ファイルのパスが記入された文字列</a:t>
            </a:r>
            <a:endParaRPr kumimoji="1" lang="ja-JP" altLang="en-US" dirty="0"/>
          </a:p>
        </p:txBody>
      </p:sp>
      <p:sp>
        <p:nvSpPr>
          <p:cNvPr id="17" name="テキスト ボックス 16">
            <a:extLst>
              <a:ext uri="{FF2B5EF4-FFF2-40B4-BE49-F238E27FC236}">
                <a16:creationId xmlns:a16="http://schemas.microsoft.com/office/drawing/2014/main" id="{ADAA1E5B-6FAE-4BF3-A4A6-A19F88CA18C0}"/>
              </a:ext>
            </a:extLst>
          </p:cNvPr>
          <p:cNvSpPr txBox="1"/>
          <p:nvPr/>
        </p:nvSpPr>
        <p:spPr>
          <a:xfrm>
            <a:off x="5448932" y="4834201"/>
            <a:ext cx="2537637" cy="646331"/>
          </a:xfrm>
          <a:prstGeom prst="rect">
            <a:avLst/>
          </a:prstGeom>
          <a:solidFill>
            <a:schemeClr val="bg1"/>
          </a:solidFill>
          <a:ln w="31750">
            <a:solidFill>
              <a:srgbClr val="FFFF00"/>
            </a:solidFill>
          </a:ln>
        </p:spPr>
        <p:txBody>
          <a:bodyPr wrap="square" rtlCol="0">
            <a:spAutoFit/>
          </a:bodyPr>
          <a:lstStyle/>
          <a:p>
            <a:r>
              <a:rPr kumimoji="1" lang="ja-JP" altLang="en-US" dirty="0"/>
              <a:t>データの区切り文字</a:t>
            </a:r>
            <a:endParaRPr kumimoji="1" lang="en-US" altLang="ja-JP" dirty="0"/>
          </a:p>
          <a:p>
            <a:r>
              <a:rPr lang="ja-JP" altLang="en-US" dirty="0"/>
              <a:t>タブなら</a:t>
            </a:r>
            <a:r>
              <a:rPr lang="en-US" altLang="ja-JP" dirty="0"/>
              <a:t>\t</a:t>
            </a:r>
            <a:r>
              <a:rPr lang="ja-JP" altLang="en-US" dirty="0"/>
              <a:t>などで指定</a:t>
            </a:r>
            <a:endParaRPr kumimoji="1" lang="ja-JP" altLang="en-US" dirty="0"/>
          </a:p>
        </p:txBody>
      </p:sp>
      <p:sp>
        <p:nvSpPr>
          <p:cNvPr id="18" name="テキスト ボックス 17">
            <a:extLst>
              <a:ext uri="{FF2B5EF4-FFF2-40B4-BE49-F238E27FC236}">
                <a16:creationId xmlns:a16="http://schemas.microsoft.com/office/drawing/2014/main" id="{10D6DB2A-B85A-4DD3-B138-3F67BD62DD7E}"/>
              </a:ext>
            </a:extLst>
          </p:cNvPr>
          <p:cNvSpPr txBox="1"/>
          <p:nvPr/>
        </p:nvSpPr>
        <p:spPr>
          <a:xfrm>
            <a:off x="8160993" y="4834201"/>
            <a:ext cx="2867246" cy="369332"/>
          </a:xfrm>
          <a:prstGeom prst="rect">
            <a:avLst/>
          </a:prstGeom>
          <a:solidFill>
            <a:schemeClr val="bg1"/>
          </a:solidFill>
          <a:ln w="31750">
            <a:solidFill>
              <a:schemeClr val="accent6"/>
            </a:solidFill>
          </a:ln>
        </p:spPr>
        <p:txBody>
          <a:bodyPr wrap="square" rtlCol="0">
            <a:spAutoFit/>
          </a:bodyPr>
          <a:lstStyle/>
          <a:p>
            <a:r>
              <a:rPr kumimoji="1" lang="ja-JP" altLang="en-US" dirty="0"/>
              <a:t>最初の</a:t>
            </a:r>
            <a:r>
              <a:rPr kumimoji="1" lang="en-US" altLang="ja-JP" dirty="0"/>
              <a:t>1</a:t>
            </a:r>
            <a:r>
              <a:rPr kumimoji="1" lang="ja-JP" altLang="en-US" dirty="0"/>
              <a:t>行目を読まない</a:t>
            </a:r>
          </a:p>
        </p:txBody>
      </p:sp>
      <p:sp>
        <p:nvSpPr>
          <p:cNvPr id="5" name="テキスト ボックス 4">
            <a:extLst>
              <a:ext uri="{FF2B5EF4-FFF2-40B4-BE49-F238E27FC236}">
                <a16:creationId xmlns:a16="http://schemas.microsoft.com/office/drawing/2014/main" id="{E6A6B618-5563-153D-9AF6-42845FACCDEC}"/>
              </a:ext>
            </a:extLst>
          </p:cNvPr>
          <p:cNvSpPr txBox="1"/>
          <p:nvPr/>
        </p:nvSpPr>
        <p:spPr>
          <a:xfrm>
            <a:off x="9716654" y="6054412"/>
            <a:ext cx="2104274" cy="461665"/>
          </a:xfrm>
          <a:prstGeom prst="rect">
            <a:avLst/>
          </a:prstGeom>
          <a:noFill/>
        </p:spPr>
        <p:txBody>
          <a:bodyPr wrap="square" rtlCol="0">
            <a:spAutoFit/>
          </a:bodyPr>
          <a:lstStyle/>
          <a:p>
            <a:r>
              <a:rPr kumimoji="1" lang="ja-JP" altLang="en-US" sz="2400" dirty="0"/>
              <a:t>演習</a:t>
            </a:r>
            <a:r>
              <a:rPr kumimoji="1" lang="en-US" altLang="ja-JP" sz="2400" dirty="0"/>
              <a:t>B1</a:t>
            </a:r>
            <a:r>
              <a:rPr kumimoji="1" lang="ja-JP" altLang="en-US" sz="2400" dirty="0"/>
              <a:t>参照</a:t>
            </a:r>
          </a:p>
        </p:txBody>
      </p:sp>
    </p:spTree>
    <p:extLst>
      <p:ext uri="{BB962C8B-B14F-4D97-AF65-F5344CB8AC3E}">
        <p14:creationId xmlns:p14="http://schemas.microsoft.com/office/powerpoint/2010/main" val="700460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結果の可視化</a:t>
            </a:r>
          </a:p>
        </p:txBody>
      </p:sp>
      <p:sp>
        <p:nvSpPr>
          <p:cNvPr id="3" name="テキスト ボックス 2">
            <a:extLst>
              <a:ext uri="{FF2B5EF4-FFF2-40B4-BE49-F238E27FC236}">
                <a16:creationId xmlns:a16="http://schemas.microsoft.com/office/drawing/2014/main" id="{60BA65E4-FD2A-48C9-BB73-A6B2A45D67CD}"/>
              </a:ext>
            </a:extLst>
          </p:cNvPr>
          <p:cNvSpPr txBox="1"/>
          <p:nvPr/>
        </p:nvSpPr>
        <p:spPr>
          <a:xfrm>
            <a:off x="159489" y="910487"/>
            <a:ext cx="10877106" cy="1200329"/>
          </a:xfrm>
          <a:prstGeom prst="rect">
            <a:avLst/>
          </a:prstGeom>
          <a:noFill/>
        </p:spPr>
        <p:txBody>
          <a:bodyPr wrap="square" rtlCol="0">
            <a:spAutoFit/>
          </a:bodyPr>
          <a:lstStyle/>
          <a:p>
            <a:r>
              <a:rPr kumimoji="1" lang="ja-JP" altLang="en-US" sz="2400" dirty="0"/>
              <a:t>読み取ったデータをグラフにする。</a:t>
            </a:r>
            <a:endParaRPr kumimoji="1" lang="en-US" altLang="ja-JP" sz="2400" dirty="0"/>
          </a:p>
          <a:p>
            <a:r>
              <a:rPr kumimoji="1" lang="ja-JP" altLang="en-US" sz="2400" dirty="0"/>
              <a:t>　結果の可視化には</a:t>
            </a:r>
            <a:r>
              <a:rPr kumimoji="1" lang="en-US" altLang="ja-JP" sz="2400" dirty="0" err="1"/>
              <a:t>matplotlib.pyplot</a:t>
            </a:r>
            <a:r>
              <a:rPr kumimoji="1" lang="ja-JP" altLang="en-US" sz="2400" dirty="0"/>
              <a:t>が便利</a:t>
            </a:r>
            <a:endParaRPr kumimoji="1" lang="en-US" altLang="ja-JP" sz="2400" dirty="0"/>
          </a:p>
          <a:p>
            <a:r>
              <a:rPr kumimoji="1" lang="ja-JP" altLang="en-US" sz="2400" dirty="0"/>
              <a:t>　その他のライブラリ</a:t>
            </a:r>
            <a:r>
              <a:rPr lang="en-US" altLang="ja-JP" sz="2400" dirty="0"/>
              <a:t>: </a:t>
            </a:r>
            <a:r>
              <a:rPr kumimoji="1" lang="en-US" altLang="ja-JP" sz="2400" dirty="0"/>
              <a:t>seaborn</a:t>
            </a:r>
            <a:r>
              <a:rPr kumimoji="1" lang="ja-JP" altLang="en-US" sz="2400" dirty="0"/>
              <a:t>など</a:t>
            </a:r>
          </a:p>
        </p:txBody>
      </p:sp>
      <p:pic>
        <p:nvPicPr>
          <p:cNvPr id="4" name="図 3">
            <a:extLst>
              <a:ext uri="{FF2B5EF4-FFF2-40B4-BE49-F238E27FC236}">
                <a16:creationId xmlns:a16="http://schemas.microsoft.com/office/drawing/2014/main" id="{E06DC29A-2E9E-4FC9-B860-F91E46B5CCDE}"/>
              </a:ext>
            </a:extLst>
          </p:cNvPr>
          <p:cNvPicPr>
            <a:picLocks noChangeAspect="1"/>
          </p:cNvPicPr>
          <p:nvPr/>
        </p:nvPicPr>
        <p:blipFill rotWithShape="1">
          <a:blip r:embed="rId2"/>
          <a:srcRect l="5582" t="37079" r="91672" b="56314"/>
          <a:stretch/>
        </p:blipFill>
        <p:spPr>
          <a:xfrm>
            <a:off x="659219" y="2758896"/>
            <a:ext cx="3965944" cy="1988289"/>
          </a:xfrm>
          <a:prstGeom prst="rect">
            <a:avLst/>
          </a:prstGeom>
        </p:spPr>
      </p:pic>
      <p:pic>
        <p:nvPicPr>
          <p:cNvPr id="6" name="図 5">
            <a:extLst>
              <a:ext uri="{FF2B5EF4-FFF2-40B4-BE49-F238E27FC236}">
                <a16:creationId xmlns:a16="http://schemas.microsoft.com/office/drawing/2014/main" id="{B6559F4F-0617-425D-A926-687A9F94F1D8}"/>
              </a:ext>
            </a:extLst>
          </p:cNvPr>
          <p:cNvPicPr>
            <a:picLocks noChangeAspect="1"/>
          </p:cNvPicPr>
          <p:nvPr/>
        </p:nvPicPr>
        <p:blipFill>
          <a:blip r:embed="rId3"/>
          <a:stretch>
            <a:fillRect/>
          </a:stretch>
        </p:blipFill>
        <p:spPr>
          <a:xfrm>
            <a:off x="6797750" y="2758896"/>
            <a:ext cx="3496595" cy="2243099"/>
          </a:xfrm>
          <a:prstGeom prst="rect">
            <a:avLst/>
          </a:prstGeom>
        </p:spPr>
      </p:pic>
      <p:sp>
        <p:nvSpPr>
          <p:cNvPr id="7" name="テキスト ボックス 6">
            <a:extLst>
              <a:ext uri="{FF2B5EF4-FFF2-40B4-BE49-F238E27FC236}">
                <a16:creationId xmlns:a16="http://schemas.microsoft.com/office/drawing/2014/main" id="{B394F2AB-714E-4EEA-A2D5-527F97BC52A9}"/>
              </a:ext>
            </a:extLst>
          </p:cNvPr>
          <p:cNvSpPr txBox="1"/>
          <p:nvPr/>
        </p:nvSpPr>
        <p:spPr>
          <a:xfrm>
            <a:off x="159489" y="2312849"/>
            <a:ext cx="2296632" cy="461665"/>
          </a:xfrm>
          <a:prstGeom prst="rect">
            <a:avLst/>
          </a:prstGeom>
          <a:noFill/>
        </p:spPr>
        <p:txBody>
          <a:bodyPr wrap="square" rtlCol="0">
            <a:spAutoFit/>
          </a:bodyPr>
          <a:lstStyle/>
          <a:p>
            <a:r>
              <a:rPr lang="ja-JP" altLang="en-US" sz="2400" dirty="0"/>
              <a:t>ソースコード</a:t>
            </a:r>
            <a:endParaRPr kumimoji="1" lang="ja-JP" altLang="en-US" sz="2400" dirty="0"/>
          </a:p>
        </p:txBody>
      </p:sp>
      <p:sp>
        <p:nvSpPr>
          <p:cNvPr id="8" name="テキスト ボックス 7">
            <a:extLst>
              <a:ext uri="{FF2B5EF4-FFF2-40B4-BE49-F238E27FC236}">
                <a16:creationId xmlns:a16="http://schemas.microsoft.com/office/drawing/2014/main" id="{AF94C2FA-A128-4616-ABDF-39AD0820A271}"/>
              </a:ext>
            </a:extLst>
          </p:cNvPr>
          <p:cNvSpPr txBox="1"/>
          <p:nvPr/>
        </p:nvSpPr>
        <p:spPr>
          <a:xfrm>
            <a:off x="6797750" y="2297231"/>
            <a:ext cx="2296632" cy="461665"/>
          </a:xfrm>
          <a:prstGeom prst="rect">
            <a:avLst/>
          </a:prstGeom>
          <a:noFill/>
        </p:spPr>
        <p:txBody>
          <a:bodyPr wrap="square" rtlCol="0">
            <a:spAutoFit/>
          </a:bodyPr>
          <a:lstStyle/>
          <a:p>
            <a:r>
              <a:rPr kumimoji="1" lang="ja-JP" altLang="en-US" sz="2400" dirty="0"/>
              <a:t>出力</a:t>
            </a:r>
          </a:p>
        </p:txBody>
      </p:sp>
      <p:sp>
        <p:nvSpPr>
          <p:cNvPr id="9" name="テキスト ボックス 8">
            <a:extLst>
              <a:ext uri="{FF2B5EF4-FFF2-40B4-BE49-F238E27FC236}">
                <a16:creationId xmlns:a16="http://schemas.microsoft.com/office/drawing/2014/main" id="{34A5D9C0-F93C-46B8-BAD1-6A9C090A92FA}"/>
              </a:ext>
            </a:extLst>
          </p:cNvPr>
          <p:cNvSpPr txBox="1"/>
          <p:nvPr/>
        </p:nvSpPr>
        <p:spPr>
          <a:xfrm>
            <a:off x="159489" y="5193232"/>
            <a:ext cx="10877106" cy="830997"/>
          </a:xfrm>
          <a:prstGeom prst="rect">
            <a:avLst/>
          </a:prstGeom>
          <a:noFill/>
        </p:spPr>
        <p:txBody>
          <a:bodyPr wrap="square" rtlCol="0">
            <a:spAutoFit/>
          </a:bodyPr>
          <a:lstStyle/>
          <a:p>
            <a:r>
              <a:rPr kumimoji="1" lang="ja-JP" altLang="en-US" sz="2400" dirty="0"/>
              <a:t>棒グラフ</a:t>
            </a:r>
            <a:r>
              <a:rPr kumimoji="1" lang="en-US" altLang="ja-JP" sz="2400" dirty="0"/>
              <a:t>: </a:t>
            </a:r>
            <a:r>
              <a:rPr kumimoji="1" lang="en-US" altLang="ja-JP" sz="2400" dirty="0" err="1"/>
              <a:t>plt.bar</a:t>
            </a:r>
            <a:r>
              <a:rPr kumimoji="1" lang="en-US" altLang="ja-JP" sz="2400" dirty="0"/>
              <a:t>() </a:t>
            </a:r>
            <a:r>
              <a:rPr kumimoji="1" lang="ja-JP" altLang="en-US" sz="2400" dirty="0"/>
              <a:t>ヒストグラム</a:t>
            </a:r>
            <a:r>
              <a:rPr kumimoji="1" lang="en-US" altLang="ja-JP" sz="2400" dirty="0"/>
              <a:t>: </a:t>
            </a:r>
            <a:r>
              <a:rPr kumimoji="1" lang="en-US" altLang="ja-JP" sz="2400" dirty="0" err="1"/>
              <a:t>plt.histogram</a:t>
            </a:r>
            <a:r>
              <a:rPr kumimoji="1" lang="en-US" altLang="ja-JP" sz="2400" dirty="0"/>
              <a:t>() </a:t>
            </a:r>
            <a:r>
              <a:rPr lang="ja-JP" altLang="en-US" sz="2400" dirty="0"/>
              <a:t>散布図</a:t>
            </a:r>
            <a:r>
              <a:rPr lang="en-US" altLang="ja-JP" sz="2400" dirty="0"/>
              <a:t>: </a:t>
            </a:r>
            <a:r>
              <a:rPr lang="en-US" altLang="ja-JP" sz="2400" dirty="0" err="1"/>
              <a:t>plt.scatter</a:t>
            </a:r>
            <a:r>
              <a:rPr lang="en-US" altLang="ja-JP" sz="2400" dirty="0"/>
              <a:t>()</a:t>
            </a:r>
          </a:p>
          <a:p>
            <a:r>
              <a:rPr kumimoji="1" lang="ja-JP" altLang="en-US" sz="2400" dirty="0"/>
              <a:t>など様々なグラフが書けます。</a:t>
            </a:r>
            <a:endParaRPr kumimoji="1" lang="en-US" altLang="ja-JP" sz="2400" dirty="0"/>
          </a:p>
        </p:txBody>
      </p:sp>
      <p:sp>
        <p:nvSpPr>
          <p:cNvPr id="5" name="テキスト ボックス 4">
            <a:extLst>
              <a:ext uri="{FF2B5EF4-FFF2-40B4-BE49-F238E27FC236}">
                <a16:creationId xmlns:a16="http://schemas.microsoft.com/office/drawing/2014/main" id="{D5B8372A-FD4D-BE1F-D111-D77EE5462562}"/>
              </a:ext>
            </a:extLst>
          </p:cNvPr>
          <p:cNvSpPr txBox="1"/>
          <p:nvPr/>
        </p:nvSpPr>
        <p:spPr>
          <a:xfrm>
            <a:off x="9716654" y="6054412"/>
            <a:ext cx="2104274" cy="461665"/>
          </a:xfrm>
          <a:prstGeom prst="rect">
            <a:avLst/>
          </a:prstGeom>
          <a:noFill/>
        </p:spPr>
        <p:txBody>
          <a:bodyPr wrap="square" rtlCol="0">
            <a:spAutoFit/>
          </a:bodyPr>
          <a:lstStyle/>
          <a:p>
            <a:r>
              <a:rPr kumimoji="1" lang="ja-JP" altLang="en-US" sz="2400" dirty="0"/>
              <a:t>演習</a:t>
            </a:r>
            <a:r>
              <a:rPr kumimoji="1" lang="en-US" altLang="ja-JP" sz="2400" dirty="0"/>
              <a:t>B2</a:t>
            </a:r>
            <a:r>
              <a:rPr kumimoji="1" lang="ja-JP" altLang="en-US" sz="2400" dirty="0"/>
              <a:t>参照</a:t>
            </a:r>
          </a:p>
        </p:txBody>
      </p:sp>
    </p:spTree>
    <p:extLst>
      <p:ext uri="{BB962C8B-B14F-4D97-AF65-F5344CB8AC3E}">
        <p14:creationId xmlns:p14="http://schemas.microsoft.com/office/powerpoint/2010/main" val="180325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46A631-6844-4869-F42E-39DE58CF36C8}"/>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5E778F1A-3C24-2E1D-A2A0-640EEBA0F75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166354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7785F-F1A5-69D6-80A4-093E0C3C65A9}"/>
              </a:ext>
            </a:extLst>
          </p:cNvPr>
          <p:cNvSpPr>
            <a:spLocks noGrp="1"/>
          </p:cNvSpPr>
          <p:nvPr>
            <p:ph type="title"/>
          </p:nvPr>
        </p:nvSpPr>
        <p:spPr>
          <a:xfrm>
            <a:off x="0" y="1"/>
            <a:ext cx="12192000" cy="681036"/>
          </a:xfrm>
        </p:spPr>
        <p:txBody>
          <a:bodyPr>
            <a:normAutofit fontScale="90000"/>
          </a:bodyPr>
          <a:lstStyle/>
          <a:p>
            <a:r>
              <a:rPr kumimoji="1" lang="ja-JP" altLang="en-US" dirty="0"/>
              <a:t>演習</a:t>
            </a:r>
          </a:p>
        </p:txBody>
      </p:sp>
      <p:sp>
        <p:nvSpPr>
          <p:cNvPr id="3" name="コンテンツ プレースホルダー 2">
            <a:extLst>
              <a:ext uri="{FF2B5EF4-FFF2-40B4-BE49-F238E27FC236}">
                <a16:creationId xmlns:a16="http://schemas.microsoft.com/office/drawing/2014/main" id="{86E1A233-6800-0CAD-CDF2-F2CDED12DB95}"/>
              </a:ext>
            </a:extLst>
          </p:cNvPr>
          <p:cNvSpPr>
            <a:spLocks noGrp="1"/>
          </p:cNvSpPr>
          <p:nvPr>
            <p:ph idx="1"/>
          </p:nvPr>
        </p:nvSpPr>
        <p:spPr>
          <a:xfrm>
            <a:off x="161544" y="681036"/>
            <a:ext cx="12030456" cy="6058091"/>
          </a:xfrm>
        </p:spPr>
        <p:txBody>
          <a:bodyPr/>
          <a:lstStyle/>
          <a:p>
            <a:r>
              <a:rPr kumimoji="1" lang="en-US" altLang="ja-JP" dirty="0"/>
              <a:t>spec1.csv </a:t>
            </a:r>
            <a:r>
              <a:rPr kumimoji="1" lang="ja-JP" altLang="en-US" dirty="0"/>
              <a:t>をプロットしてください。</a:t>
            </a:r>
            <a:endParaRPr kumimoji="1" lang="en-US" altLang="ja-JP" dirty="0"/>
          </a:p>
          <a:p>
            <a:r>
              <a:rPr lang="en-US" altLang="ja-JP" dirty="0"/>
              <a:t>Spec1.csv-spec7.csv</a:t>
            </a:r>
            <a:r>
              <a:rPr lang="ja-JP" altLang="en-US" dirty="0"/>
              <a:t>を全て別々のプロットをしてください。</a:t>
            </a:r>
            <a:endParaRPr lang="en-US" altLang="ja-JP" dirty="0"/>
          </a:p>
          <a:p>
            <a:pPr marL="0" indent="0">
              <a:buNone/>
            </a:pPr>
            <a:r>
              <a:rPr lang="en-US" altLang="ja-JP" dirty="0"/>
              <a:t>	</a:t>
            </a:r>
            <a:r>
              <a:rPr lang="ja-JP" altLang="en-US" dirty="0"/>
              <a:t>ヒント　</a:t>
            </a:r>
            <a:r>
              <a:rPr lang="en-US" altLang="ja-JP" dirty="0"/>
              <a:t>glob</a:t>
            </a:r>
          </a:p>
          <a:p>
            <a:r>
              <a:rPr kumimoji="1" lang="ja-JP" altLang="en-US" dirty="0"/>
              <a:t>同一のプロットですべてのスペクトルを表示してください。</a:t>
            </a:r>
            <a:endParaRPr kumimoji="1" lang="en-US" altLang="ja-JP" dirty="0"/>
          </a:p>
          <a:p>
            <a:r>
              <a:rPr kumimoji="1" lang="ja-JP" altLang="en-US" dirty="0"/>
              <a:t>各スペクトルの最大値が１になるように規格化してから、プロットしてください。</a:t>
            </a:r>
            <a:endParaRPr lang="en-US" altLang="ja-JP" dirty="0"/>
          </a:p>
          <a:p>
            <a:r>
              <a:rPr kumimoji="1" lang="en-US" altLang="ja-JP" dirty="0"/>
              <a:t>250-300nm</a:t>
            </a:r>
            <a:r>
              <a:rPr kumimoji="1" lang="ja-JP" altLang="en-US" dirty="0"/>
              <a:t>の範囲のみプロットしてください。</a:t>
            </a:r>
            <a:endParaRPr kumimoji="1" lang="en-US" altLang="ja-JP" dirty="0"/>
          </a:p>
          <a:p>
            <a:r>
              <a:rPr lang="ja-JP" altLang="en-US" dirty="0"/>
              <a:t>横軸にスペクトル番号、縦軸に</a:t>
            </a:r>
            <a:r>
              <a:rPr lang="en-US" altLang="ja-JP" dirty="0"/>
              <a:t>300nm</a:t>
            </a:r>
            <a:r>
              <a:rPr lang="ja-JP" altLang="en-US" dirty="0"/>
              <a:t>以下の最大値をプロットしてください。</a:t>
            </a:r>
            <a:endParaRPr lang="en-US" altLang="ja-JP" dirty="0"/>
          </a:p>
          <a:p>
            <a:r>
              <a:rPr lang="ja-JP" altLang="en-US" dirty="0"/>
              <a:t>上のグラフに</a:t>
            </a:r>
            <a:r>
              <a:rPr lang="en-US" altLang="ja-JP" dirty="0"/>
              <a:t>300nm</a:t>
            </a:r>
            <a:r>
              <a:rPr lang="ja-JP" altLang="en-US" dirty="0"/>
              <a:t>以上の最大値を追加してください</a:t>
            </a:r>
            <a:endParaRPr lang="en-US" altLang="ja-JP" dirty="0"/>
          </a:p>
          <a:p>
            <a:r>
              <a:rPr lang="en-US" altLang="ja-JP" dirty="0"/>
              <a:t>300nm</a:t>
            </a:r>
            <a:r>
              <a:rPr lang="ja-JP" altLang="en-US" dirty="0"/>
              <a:t>以下、以上それぞれの領域で最大値をとる波長を求めてください。</a:t>
            </a:r>
            <a:endParaRPr lang="en-US" altLang="ja-JP" dirty="0"/>
          </a:p>
        </p:txBody>
      </p:sp>
    </p:spTree>
    <p:extLst>
      <p:ext uri="{BB962C8B-B14F-4D97-AF65-F5344CB8AC3E}">
        <p14:creationId xmlns:p14="http://schemas.microsoft.com/office/powerpoint/2010/main" val="2055574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7785F-F1A5-69D6-80A4-093E0C3C65A9}"/>
              </a:ext>
            </a:extLst>
          </p:cNvPr>
          <p:cNvSpPr>
            <a:spLocks noGrp="1"/>
          </p:cNvSpPr>
          <p:nvPr>
            <p:ph type="title"/>
          </p:nvPr>
        </p:nvSpPr>
        <p:spPr>
          <a:xfrm>
            <a:off x="0" y="1"/>
            <a:ext cx="12192000" cy="681036"/>
          </a:xfrm>
        </p:spPr>
        <p:txBody>
          <a:bodyPr>
            <a:normAutofit fontScale="90000"/>
          </a:bodyPr>
          <a:lstStyle/>
          <a:p>
            <a:r>
              <a:rPr kumimoji="1" lang="ja-JP" altLang="en-US" dirty="0"/>
              <a:t>演習</a:t>
            </a:r>
          </a:p>
        </p:txBody>
      </p:sp>
      <p:sp>
        <p:nvSpPr>
          <p:cNvPr id="3" name="コンテンツ プレースホルダー 2">
            <a:extLst>
              <a:ext uri="{FF2B5EF4-FFF2-40B4-BE49-F238E27FC236}">
                <a16:creationId xmlns:a16="http://schemas.microsoft.com/office/drawing/2014/main" id="{86E1A233-6800-0CAD-CDF2-F2CDED12DB95}"/>
              </a:ext>
            </a:extLst>
          </p:cNvPr>
          <p:cNvSpPr>
            <a:spLocks noGrp="1"/>
          </p:cNvSpPr>
          <p:nvPr>
            <p:ph idx="1"/>
          </p:nvPr>
        </p:nvSpPr>
        <p:spPr>
          <a:xfrm>
            <a:off x="161544" y="681036"/>
            <a:ext cx="12030456" cy="6058091"/>
          </a:xfrm>
        </p:spPr>
        <p:txBody>
          <a:bodyPr/>
          <a:lstStyle/>
          <a:p>
            <a:pPr marL="0" indent="0">
              <a:buNone/>
            </a:pPr>
            <a:endParaRPr lang="en-US" altLang="ja-JP" dirty="0"/>
          </a:p>
          <a:p>
            <a:pPr marL="0" indent="0">
              <a:buNone/>
            </a:pPr>
            <a:r>
              <a:rPr kumimoji="1" lang="en-US" altLang="ja-JP" dirty="0"/>
              <a:t>Xyz.csv</a:t>
            </a:r>
            <a:r>
              <a:rPr kumimoji="1" lang="ja-JP" altLang="en-US" dirty="0"/>
              <a:t>を読み込んで、</a:t>
            </a:r>
            <a:r>
              <a:rPr kumimoji="1" lang="en-US" altLang="ja-JP" dirty="0"/>
              <a:t>X-Y</a:t>
            </a:r>
            <a:r>
              <a:rPr kumimoji="1" lang="ja-JP" altLang="en-US" dirty="0"/>
              <a:t>の散布図、</a:t>
            </a:r>
            <a:r>
              <a:rPr kumimoji="1" lang="en-US" altLang="ja-JP" dirty="0"/>
              <a:t>3</a:t>
            </a:r>
            <a:r>
              <a:rPr kumimoji="1" lang="ja-JP" altLang="en-US" dirty="0"/>
              <a:t>次元の散布図を作成してください。</a:t>
            </a:r>
            <a:endParaRPr kumimoji="1" lang="en-US" altLang="ja-JP" dirty="0"/>
          </a:p>
          <a:p>
            <a:pPr marL="0" indent="0">
              <a:buNone/>
            </a:pPr>
            <a:r>
              <a:rPr lang="en-US" altLang="ja-JP" dirty="0"/>
              <a:t>X</a:t>
            </a:r>
            <a:r>
              <a:rPr lang="ja-JP" altLang="en-US" dirty="0"/>
              <a:t>のヒストグラムを作成してください。</a:t>
            </a:r>
            <a:endParaRPr lang="en-US" altLang="ja-JP" dirty="0"/>
          </a:p>
          <a:p>
            <a:pPr marL="0" indent="0">
              <a:buNone/>
            </a:pPr>
            <a:r>
              <a:rPr kumimoji="1" lang="en-US" altLang="ja-JP" dirty="0"/>
              <a:t>X-Y</a:t>
            </a:r>
            <a:r>
              <a:rPr kumimoji="1" lang="ja-JP" altLang="en-US" dirty="0"/>
              <a:t>の</a:t>
            </a:r>
            <a:r>
              <a:rPr kumimoji="1" lang="en-US" altLang="ja-JP" dirty="0"/>
              <a:t>2</a:t>
            </a:r>
            <a:r>
              <a:rPr kumimoji="1" lang="ja-JP" altLang="en-US" dirty="0"/>
              <a:t>次元ヒストグラムを作成してください。</a:t>
            </a:r>
            <a:endParaRPr kumimoji="1" lang="en-US" altLang="ja-JP" dirty="0"/>
          </a:p>
          <a:p>
            <a:pPr marL="0" indent="0">
              <a:buNone/>
            </a:pPr>
            <a:endParaRPr lang="en-US" altLang="ja-JP" dirty="0"/>
          </a:p>
          <a:p>
            <a:pPr marL="0" indent="0">
              <a:buNone/>
            </a:pPr>
            <a:endParaRPr kumimoji="1" lang="en-US" altLang="ja-JP" dirty="0"/>
          </a:p>
          <a:p>
            <a:pPr marL="0" indent="0">
              <a:buNone/>
            </a:pPr>
            <a:r>
              <a:rPr lang="en-US" altLang="ja-JP" dirty="0"/>
              <a:t>time_sereies.csv</a:t>
            </a:r>
            <a:r>
              <a:rPr lang="ja-JP" altLang="en-US" dirty="0"/>
              <a:t>を読み込んで、プロットしてください</a:t>
            </a:r>
            <a:endParaRPr lang="en-US" altLang="ja-JP" dirty="0"/>
          </a:p>
          <a:p>
            <a:pPr marL="0" indent="0">
              <a:buNone/>
            </a:pPr>
            <a:r>
              <a:rPr lang="ja-JP" altLang="en-US" dirty="0"/>
              <a:t>パワースペクトルを作成してください。</a:t>
            </a:r>
            <a:endParaRPr kumimoji="1" lang="en-US" altLang="ja-JP" dirty="0"/>
          </a:p>
          <a:p>
            <a:pPr marL="0" indent="0">
              <a:buNone/>
            </a:pPr>
            <a:endParaRPr lang="en-US" altLang="ja-JP" dirty="0"/>
          </a:p>
        </p:txBody>
      </p:sp>
    </p:spTree>
    <p:extLst>
      <p:ext uri="{BB962C8B-B14F-4D97-AF65-F5344CB8AC3E}">
        <p14:creationId xmlns:p14="http://schemas.microsoft.com/office/powerpoint/2010/main" val="889916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E7785F-F1A5-69D6-80A4-093E0C3C65A9}"/>
              </a:ext>
            </a:extLst>
          </p:cNvPr>
          <p:cNvSpPr>
            <a:spLocks noGrp="1"/>
          </p:cNvSpPr>
          <p:nvPr>
            <p:ph type="title"/>
          </p:nvPr>
        </p:nvSpPr>
        <p:spPr>
          <a:xfrm>
            <a:off x="0" y="1"/>
            <a:ext cx="12192000" cy="681036"/>
          </a:xfrm>
        </p:spPr>
        <p:txBody>
          <a:bodyPr>
            <a:normAutofit fontScale="90000"/>
          </a:bodyPr>
          <a:lstStyle/>
          <a:p>
            <a:r>
              <a:rPr kumimoji="1" lang="ja-JP" altLang="en-US" dirty="0"/>
              <a:t>演習</a:t>
            </a:r>
          </a:p>
        </p:txBody>
      </p:sp>
      <p:sp>
        <p:nvSpPr>
          <p:cNvPr id="3" name="コンテンツ プレースホルダー 2">
            <a:extLst>
              <a:ext uri="{FF2B5EF4-FFF2-40B4-BE49-F238E27FC236}">
                <a16:creationId xmlns:a16="http://schemas.microsoft.com/office/drawing/2014/main" id="{86E1A233-6800-0CAD-CDF2-F2CDED12DB95}"/>
              </a:ext>
            </a:extLst>
          </p:cNvPr>
          <p:cNvSpPr>
            <a:spLocks noGrp="1"/>
          </p:cNvSpPr>
          <p:nvPr>
            <p:ph idx="1"/>
          </p:nvPr>
        </p:nvSpPr>
        <p:spPr>
          <a:xfrm>
            <a:off x="161544" y="681036"/>
            <a:ext cx="12030456" cy="6058091"/>
          </a:xfrm>
        </p:spPr>
        <p:txBody>
          <a:bodyPr/>
          <a:lstStyle/>
          <a:p>
            <a:r>
              <a:rPr kumimoji="1" lang="en-US" altLang="ja-JP" dirty="0"/>
              <a:t>XXX</a:t>
            </a:r>
            <a:r>
              <a:rPr lang="en-US" altLang="ja-JP" dirty="0"/>
              <a:t>.jpg</a:t>
            </a:r>
            <a:r>
              <a:rPr lang="ja-JP" altLang="en-US" dirty="0"/>
              <a:t>を読み込んで表示してください。</a:t>
            </a:r>
            <a:endParaRPr lang="en-US" altLang="ja-JP" dirty="0"/>
          </a:p>
          <a:p>
            <a:r>
              <a:rPr lang="ja-JP" altLang="en-US" dirty="0"/>
              <a:t>グレースケールの画像に変換して表示してください。</a:t>
            </a:r>
            <a:endParaRPr lang="en-US" altLang="ja-JP" dirty="0"/>
          </a:p>
          <a:p>
            <a:r>
              <a:rPr lang="ja-JP" altLang="en-US" dirty="0"/>
              <a:t>基準を設定して画像を</a:t>
            </a:r>
            <a:r>
              <a:rPr lang="en-US" altLang="ja-JP" dirty="0"/>
              <a:t>2</a:t>
            </a:r>
            <a:r>
              <a:rPr lang="ja-JP" altLang="en-US" dirty="0"/>
              <a:t>値化して、結果を表示してください。</a:t>
            </a:r>
            <a:endParaRPr lang="en-US" altLang="ja-JP" dirty="0"/>
          </a:p>
        </p:txBody>
      </p:sp>
    </p:spTree>
    <p:extLst>
      <p:ext uri="{BB962C8B-B14F-4D97-AF65-F5344CB8AC3E}">
        <p14:creationId xmlns:p14="http://schemas.microsoft.com/office/powerpoint/2010/main" val="1883939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2B0C32-4A61-28B7-3242-1702BE94442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7270C3B8-F768-59A0-E607-1EE17B07B897}"/>
              </a:ext>
            </a:extLst>
          </p:cNvPr>
          <p:cNvSpPr>
            <a:spLocks noGrp="1"/>
          </p:cNvSpPr>
          <p:nvPr>
            <p:ph idx="1"/>
          </p:nvPr>
        </p:nvSpPr>
        <p:spPr/>
        <p:txBody>
          <a:bodyPr/>
          <a:lstStyle/>
          <a:p>
            <a:r>
              <a:rPr kumimoji="1" lang="en-US" altLang="ja-JP" dirty="0"/>
              <a:t>Spec1</a:t>
            </a:r>
            <a:r>
              <a:rPr lang="en-US" altLang="ja-JP" dirty="0"/>
              <a:t>-100</a:t>
            </a:r>
            <a:r>
              <a:rPr lang="ja-JP" altLang="en-US" dirty="0"/>
              <a:t>の相関行列を計算して、</a:t>
            </a:r>
            <a:r>
              <a:rPr lang="en-US" altLang="ja-JP" dirty="0"/>
              <a:t>2</a:t>
            </a:r>
            <a:r>
              <a:rPr lang="ja-JP" altLang="en-US" dirty="0"/>
              <a:t>次元ヒートマップを作成してください。</a:t>
            </a:r>
            <a:endParaRPr lang="en-US" altLang="ja-JP" dirty="0"/>
          </a:p>
          <a:p>
            <a:pPr marL="0" indent="0">
              <a:buNone/>
            </a:pPr>
            <a:r>
              <a:rPr kumimoji="1" lang="en-US" altLang="ja-JP" dirty="0"/>
              <a:t>	</a:t>
            </a:r>
            <a:r>
              <a:rPr kumimoji="1" lang="en-US" altLang="ja-JP" dirty="0" err="1"/>
              <a:t>numpy</a:t>
            </a:r>
            <a:r>
              <a:rPr lang="ja-JP" altLang="en-US" dirty="0"/>
              <a:t>で</a:t>
            </a:r>
            <a:r>
              <a:rPr kumimoji="1" lang="ja-JP" altLang="en-US" dirty="0"/>
              <a:t>相関行列が計算できます。</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1849534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A20F8B-613A-AA53-A495-EB9C86EB71CF}"/>
              </a:ext>
            </a:extLst>
          </p:cNvPr>
          <p:cNvSpPr>
            <a:spLocks noGrp="1"/>
          </p:cNvSpPr>
          <p:nvPr>
            <p:ph type="title"/>
          </p:nvPr>
        </p:nvSpPr>
        <p:spPr/>
        <p:txBody>
          <a:bodyPr/>
          <a:lstStyle/>
          <a:p>
            <a:r>
              <a:rPr kumimoji="1" lang="en-US" altLang="ja-JP" dirty="0"/>
              <a:t>2</a:t>
            </a:r>
            <a:r>
              <a:rPr kumimoji="1" lang="ja-JP" altLang="en-US" dirty="0"/>
              <a:t>日目</a:t>
            </a:r>
          </a:p>
        </p:txBody>
      </p:sp>
      <p:sp>
        <p:nvSpPr>
          <p:cNvPr id="3" name="コンテンツ プレースホルダー 2">
            <a:extLst>
              <a:ext uri="{FF2B5EF4-FFF2-40B4-BE49-F238E27FC236}">
                <a16:creationId xmlns:a16="http://schemas.microsoft.com/office/drawing/2014/main" id="{65F214AD-2959-6A7A-F8AC-2D2506F134E5}"/>
              </a:ext>
            </a:extLst>
          </p:cNvPr>
          <p:cNvSpPr>
            <a:spLocks noGrp="1"/>
          </p:cNvSpPr>
          <p:nvPr>
            <p:ph idx="1"/>
          </p:nvPr>
        </p:nvSpPr>
        <p:spPr/>
        <p:txBody>
          <a:bodyPr>
            <a:normAutofit/>
          </a:bodyPr>
          <a:lstStyle/>
          <a:p>
            <a:pPr marL="0" indent="0">
              <a:buNone/>
            </a:pPr>
            <a:r>
              <a:rPr kumimoji="1" lang="en-US" altLang="ja-JP" sz="4800" dirty="0"/>
              <a:t>AI,</a:t>
            </a:r>
            <a:r>
              <a:rPr kumimoji="1" lang="ja-JP" altLang="en-US" sz="4800" dirty="0"/>
              <a:t>機械学習を使って解析する</a:t>
            </a:r>
          </a:p>
        </p:txBody>
      </p:sp>
    </p:spTree>
    <p:extLst>
      <p:ext uri="{BB962C8B-B14F-4D97-AF65-F5344CB8AC3E}">
        <p14:creationId xmlns:p14="http://schemas.microsoft.com/office/powerpoint/2010/main" val="389037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1C9FF0C2-796F-4775-BEAB-EB53EEC20FD9}"/>
              </a:ext>
            </a:extLst>
          </p:cNvPr>
          <p:cNvSpPr/>
          <p:nvPr/>
        </p:nvSpPr>
        <p:spPr>
          <a:xfrm>
            <a:off x="694126" y="1596611"/>
            <a:ext cx="1351531"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分析化学における</a:t>
            </a:r>
            <a:r>
              <a:rPr lang="en-US" altLang="ja-JP" dirty="0">
                <a:solidFill>
                  <a:schemeClr val="bg1"/>
                </a:solidFill>
                <a:latin typeface="ＭＳ ゴシック" panose="020B0609070205080204" pitchFamily="49" charset="-128"/>
                <a:ea typeface="ＭＳ ゴシック" panose="020B0609070205080204" pitchFamily="49" charset="-128"/>
              </a:rPr>
              <a:t>AI</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45EFDADC-0BBE-41BA-B446-8D8172404A72}"/>
              </a:ext>
            </a:extLst>
          </p:cNvPr>
          <p:cNvSpPr txBox="1"/>
          <p:nvPr/>
        </p:nvSpPr>
        <p:spPr>
          <a:xfrm>
            <a:off x="710293" y="930729"/>
            <a:ext cx="2073728" cy="369332"/>
          </a:xfrm>
          <a:prstGeom prst="rect">
            <a:avLst/>
          </a:prstGeom>
          <a:noFill/>
        </p:spPr>
        <p:txBody>
          <a:bodyPr wrap="square" rtlCol="0">
            <a:spAutoFit/>
          </a:bodyPr>
          <a:lstStyle/>
          <a:p>
            <a:r>
              <a:rPr kumimoji="1" lang="ja-JP" altLang="en-US" b="1" dirty="0"/>
              <a:t>特徴を抽出</a:t>
            </a:r>
          </a:p>
        </p:txBody>
      </p:sp>
      <p:sp>
        <p:nvSpPr>
          <p:cNvPr id="4" name="テキスト ボックス 3">
            <a:extLst>
              <a:ext uri="{FF2B5EF4-FFF2-40B4-BE49-F238E27FC236}">
                <a16:creationId xmlns:a16="http://schemas.microsoft.com/office/drawing/2014/main" id="{C3313B7D-E710-4AB6-8636-2F8D233F9B01}"/>
              </a:ext>
            </a:extLst>
          </p:cNvPr>
          <p:cNvSpPr txBox="1"/>
          <p:nvPr/>
        </p:nvSpPr>
        <p:spPr>
          <a:xfrm>
            <a:off x="6255503" y="4150240"/>
            <a:ext cx="2073728" cy="369332"/>
          </a:xfrm>
          <a:prstGeom prst="rect">
            <a:avLst/>
          </a:prstGeom>
          <a:noFill/>
        </p:spPr>
        <p:txBody>
          <a:bodyPr wrap="square" rtlCol="0">
            <a:spAutoFit/>
          </a:bodyPr>
          <a:lstStyle/>
          <a:p>
            <a:r>
              <a:rPr kumimoji="1" lang="ja-JP" altLang="en-US" b="1" dirty="0"/>
              <a:t>数値データを予測</a:t>
            </a:r>
          </a:p>
        </p:txBody>
      </p:sp>
      <p:sp>
        <p:nvSpPr>
          <p:cNvPr id="5" name="テキスト ボックス 4">
            <a:extLst>
              <a:ext uri="{FF2B5EF4-FFF2-40B4-BE49-F238E27FC236}">
                <a16:creationId xmlns:a16="http://schemas.microsoft.com/office/drawing/2014/main" id="{D222864B-199F-478F-B698-31C672C62E33}"/>
              </a:ext>
            </a:extLst>
          </p:cNvPr>
          <p:cNvSpPr txBox="1"/>
          <p:nvPr/>
        </p:nvSpPr>
        <p:spPr>
          <a:xfrm>
            <a:off x="498022" y="4141606"/>
            <a:ext cx="2073728" cy="369332"/>
          </a:xfrm>
          <a:prstGeom prst="rect">
            <a:avLst/>
          </a:prstGeom>
          <a:noFill/>
        </p:spPr>
        <p:txBody>
          <a:bodyPr wrap="square" rtlCol="0">
            <a:spAutoFit/>
          </a:bodyPr>
          <a:lstStyle/>
          <a:p>
            <a:r>
              <a:rPr kumimoji="1" lang="ja-JP" altLang="en-US" b="1" dirty="0"/>
              <a:t>データを分類</a:t>
            </a:r>
          </a:p>
        </p:txBody>
      </p:sp>
      <p:sp>
        <p:nvSpPr>
          <p:cNvPr id="6" name="テキスト ボックス 5">
            <a:extLst>
              <a:ext uri="{FF2B5EF4-FFF2-40B4-BE49-F238E27FC236}">
                <a16:creationId xmlns:a16="http://schemas.microsoft.com/office/drawing/2014/main" id="{A1D92188-B252-4F53-B32C-74188D382EA8}"/>
              </a:ext>
            </a:extLst>
          </p:cNvPr>
          <p:cNvSpPr txBox="1"/>
          <p:nvPr/>
        </p:nvSpPr>
        <p:spPr>
          <a:xfrm>
            <a:off x="2295825" y="2591069"/>
            <a:ext cx="3722914" cy="1200329"/>
          </a:xfrm>
          <a:prstGeom prst="rect">
            <a:avLst/>
          </a:prstGeom>
          <a:noFill/>
        </p:spPr>
        <p:txBody>
          <a:bodyPr wrap="square" rtlCol="0">
            <a:spAutoFit/>
          </a:bodyPr>
          <a:lstStyle/>
          <a:p>
            <a:r>
              <a:rPr kumimoji="1" lang="ja-JP" altLang="en-US" dirty="0"/>
              <a:t>用いられるアルゴリズム</a:t>
            </a:r>
            <a:endParaRPr kumimoji="1" lang="en-US" altLang="ja-JP" dirty="0"/>
          </a:p>
          <a:p>
            <a:r>
              <a:rPr kumimoji="1" lang="ja-JP" altLang="en-US" dirty="0"/>
              <a:t>主成分分析      </a:t>
            </a:r>
            <a:r>
              <a:rPr kumimoji="1" lang="en-US" altLang="ja-JP" dirty="0"/>
              <a:t>(PCA)</a:t>
            </a:r>
          </a:p>
          <a:p>
            <a:r>
              <a:rPr lang="ja-JP" altLang="en-US" dirty="0"/>
              <a:t>独立成分分析  </a:t>
            </a:r>
            <a:r>
              <a:rPr lang="en-US" altLang="ja-JP" dirty="0"/>
              <a:t>(ICA)</a:t>
            </a:r>
          </a:p>
          <a:p>
            <a:r>
              <a:rPr lang="ja-JP" altLang="en-US" dirty="0"/>
              <a:t>自己符号化器　</a:t>
            </a:r>
            <a:r>
              <a:rPr lang="en-US" altLang="ja-JP" dirty="0"/>
              <a:t>(</a:t>
            </a:r>
            <a:r>
              <a:rPr lang="en-US" altLang="ja-JP" b="0" i="0" dirty="0">
                <a:solidFill>
                  <a:srgbClr val="191919"/>
                </a:solidFill>
                <a:effectLst/>
                <a:latin typeface="Noto Sans JP"/>
              </a:rPr>
              <a:t>Autoencoder</a:t>
            </a:r>
            <a:r>
              <a:rPr lang="en-US" altLang="ja-JP" dirty="0"/>
              <a:t>)</a:t>
            </a:r>
            <a:endParaRPr kumimoji="1" lang="ja-JP" altLang="en-US" dirty="0"/>
          </a:p>
        </p:txBody>
      </p:sp>
      <p:sp>
        <p:nvSpPr>
          <p:cNvPr id="8" name="テキスト ボックス 7">
            <a:extLst>
              <a:ext uri="{FF2B5EF4-FFF2-40B4-BE49-F238E27FC236}">
                <a16:creationId xmlns:a16="http://schemas.microsoft.com/office/drawing/2014/main" id="{24A4D22E-E9D6-4486-ACB7-6D4E072138C5}"/>
              </a:ext>
            </a:extLst>
          </p:cNvPr>
          <p:cNvSpPr txBox="1"/>
          <p:nvPr/>
        </p:nvSpPr>
        <p:spPr>
          <a:xfrm>
            <a:off x="646297" y="1198474"/>
            <a:ext cx="3722914" cy="369332"/>
          </a:xfrm>
          <a:prstGeom prst="rect">
            <a:avLst/>
          </a:prstGeom>
          <a:noFill/>
        </p:spPr>
        <p:txBody>
          <a:bodyPr wrap="square" rtlCol="0">
            <a:spAutoFit/>
          </a:bodyPr>
          <a:lstStyle/>
          <a:p>
            <a:r>
              <a:rPr lang="ja-JP" altLang="en-US" b="1" dirty="0"/>
              <a:t>データの次元削減</a:t>
            </a:r>
            <a:endParaRPr kumimoji="1" lang="ja-JP" altLang="en-US" b="1" dirty="0"/>
          </a:p>
        </p:txBody>
      </p:sp>
      <p:sp>
        <p:nvSpPr>
          <p:cNvPr id="9" name="テキスト ボックス 8">
            <a:extLst>
              <a:ext uri="{FF2B5EF4-FFF2-40B4-BE49-F238E27FC236}">
                <a16:creationId xmlns:a16="http://schemas.microsoft.com/office/drawing/2014/main" id="{5E0C72B1-3DB0-48C0-990B-DE79085B2FA4}"/>
              </a:ext>
            </a:extLst>
          </p:cNvPr>
          <p:cNvSpPr txBox="1"/>
          <p:nvPr/>
        </p:nvSpPr>
        <p:spPr>
          <a:xfrm>
            <a:off x="7507599" y="2506502"/>
            <a:ext cx="3040325" cy="1200329"/>
          </a:xfrm>
          <a:prstGeom prst="rect">
            <a:avLst/>
          </a:prstGeom>
          <a:noFill/>
        </p:spPr>
        <p:txBody>
          <a:bodyPr wrap="square" rtlCol="0">
            <a:spAutoFit/>
          </a:bodyPr>
          <a:lstStyle/>
          <a:p>
            <a:r>
              <a:rPr kumimoji="1" lang="ja-JP" altLang="en-US" dirty="0"/>
              <a:t>用いられるアルゴリズム</a:t>
            </a:r>
            <a:endParaRPr kumimoji="1" lang="en-US" altLang="ja-JP" dirty="0"/>
          </a:p>
          <a:p>
            <a:r>
              <a:rPr kumimoji="1" lang="en-US" altLang="ja-JP" dirty="0"/>
              <a:t>k-means</a:t>
            </a:r>
            <a:r>
              <a:rPr kumimoji="1" lang="ja-JP" altLang="en-US" dirty="0"/>
              <a:t>      </a:t>
            </a:r>
            <a:endParaRPr lang="en-US" altLang="ja-JP" dirty="0"/>
          </a:p>
          <a:p>
            <a:r>
              <a:rPr lang="ja-JP" altLang="en-US" dirty="0"/>
              <a:t>混合ガウスモデル　</a:t>
            </a:r>
            <a:r>
              <a:rPr lang="en-US" altLang="ja-JP" dirty="0"/>
              <a:t>(GMM)</a:t>
            </a:r>
          </a:p>
          <a:p>
            <a:r>
              <a:rPr lang="en-US" altLang="ja-JP" dirty="0"/>
              <a:t>DBSCAN </a:t>
            </a:r>
            <a:r>
              <a:rPr lang="ja-JP" altLang="en-US" dirty="0"/>
              <a:t>など</a:t>
            </a:r>
            <a:endParaRPr lang="en-US" altLang="ja-JP" dirty="0"/>
          </a:p>
        </p:txBody>
      </p:sp>
      <p:sp>
        <p:nvSpPr>
          <p:cNvPr id="10" name="四角形: 角を丸くする 9">
            <a:extLst>
              <a:ext uri="{FF2B5EF4-FFF2-40B4-BE49-F238E27FC236}">
                <a16:creationId xmlns:a16="http://schemas.microsoft.com/office/drawing/2014/main" id="{7000047B-0DC2-4840-8EBF-B3A275966242}"/>
              </a:ext>
            </a:extLst>
          </p:cNvPr>
          <p:cNvSpPr/>
          <p:nvPr/>
        </p:nvSpPr>
        <p:spPr>
          <a:xfrm>
            <a:off x="365760" y="824594"/>
            <a:ext cx="5541292" cy="296363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72250537-AFC8-42ED-BEF9-39895EE3A9E1}"/>
              </a:ext>
            </a:extLst>
          </p:cNvPr>
          <p:cNvSpPr/>
          <p:nvPr/>
        </p:nvSpPr>
        <p:spPr>
          <a:xfrm>
            <a:off x="6018739" y="824594"/>
            <a:ext cx="5299166" cy="296363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BF0FBE83-783C-462B-A6AE-F8F8DA7971A9}"/>
              </a:ext>
            </a:extLst>
          </p:cNvPr>
          <p:cNvSpPr/>
          <p:nvPr/>
        </p:nvSpPr>
        <p:spPr>
          <a:xfrm>
            <a:off x="6018740" y="3957555"/>
            <a:ext cx="5299167" cy="2590201"/>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E546B386-A0A6-44F7-B607-195A974F2487}"/>
              </a:ext>
            </a:extLst>
          </p:cNvPr>
          <p:cNvSpPr/>
          <p:nvPr/>
        </p:nvSpPr>
        <p:spPr>
          <a:xfrm>
            <a:off x="365760" y="3984070"/>
            <a:ext cx="5541292" cy="2563686"/>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E33585B-2934-48D3-B444-6B550176FC4D}"/>
              </a:ext>
            </a:extLst>
          </p:cNvPr>
          <p:cNvSpPr txBox="1"/>
          <p:nvPr/>
        </p:nvSpPr>
        <p:spPr>
          <a:xfrm>
            <a:off x="6255503" y="996466"/>
            <a:ext cx="4113140" cy="369332"/>
          </a:xfrm>
          <a:prstGeom prst="rect">
            <a:avLst/>
          </a:prstGeom>
          <a:noFill/>
        </p:spPr>
        <p:txBody>
          <a:bodyPr wrap="square" rtlCol="0">
            <a:spAutoFit/>
          </a:bodyPr>
          <a:lstStyle/>
          <a:p>
            <a:r>
              <a:rPr lang="ja-JP" altLang="en-US" b="1" dirty="0"/>
              <a:t>与えられたデータをグループ分けする</a:t>
            </a:r>
            <a:endParaRPr lang="en-US" altLang="ja-JP" b="1" dirty="0"/>
          </a:p>
        </p:txBody>
      </p:sp>
      <p:sp>
        <p:nvSpPr>
          <p:cNvPr id="15" name="テキスト ボックス 14">
            <a:extLst>
              <a:ext uri="{FF2B5EF4-FFF2-40B4-BE49-F238E27FC236}">
                <a16:creationId xmlns:a16="http://schemas.microsoft.com/office/drawing/2014/main" id="{CF153378-9BB1-4594-AD1B-4EE1F7EE176A}"/>
              </a:ext>
            </a:extLst>
          </p:cNvPr>
          <p:cNvSpPr txBox="1"/>
          <p:nvPr/>
        </p:nvSpPr>
        <p:spPr>
          <a:xfrm>
            <a:off x="2637119" y="5347427"/>
            <a:ext cx="3040325" cy="1200329"/>
          </a:xfrm>
          <a:prstGeom prst="rect">
            <a:avLst/>
          </a:prstGeom>
          <a:noFill/>
        </p:spPr>
        <p:txBody>
          <a:bodyPr wrap="square" rtlCol="0">
            <a:spAutoFit/>
          </a:bodyPr>
          <a:lstStyle/>
          <a:p>
            <a:r>
              <a:rPr kumimoji="1" lang="ja-JP" altLang="en-US" dirty="0"/>
              <a:t>用いられるアルゴリズム</a:t>
            </a:r>
            <a:endParaRPr kumimoji="1" lang="en-US" altLang="ja-JP" dirty="0"/>
          </a:p>
          <a:p>
            <a:r>
              <a:rPr lang="en-US" altLang="ja-JP" dirty="0"/>
              <a:t>k</a:t>
            </a:r>
            <a:r>
              <a:rPr lang="ja-JP" altLang="en-US" dirty="0"/>
              <a:t>最近傍法</a:t>
            </a:r>
            <a:endParaRPr kumimoji="1" lang="en-US" altLang="ja-JP" dirty="0"/>
          </a:p>
          <a:p>
            <a:r>
              <a:rPr kumimoji="1" lang="en-US" altLang="ja-JP" dirty="0"/>
              <a:t>Random Forest</a:t>
            </a:r>
          </a:p>
          <a:p>
            <a:r>
              <a:rPr kumimoji="1" lang="ja-JP" altLang="en-US" dirty="0"/>
              <a:t>深層学習</a:t>
            </a:r>
            <a:r>
              <a:rPr kumimoji="1" lang="en-US" altLang="ja-JP" dirty="0"/>
              <a:t>(CNN</a:t>
            </a:r>
            <a:r>
              <a:rPr kumimoji="1" lang="ja-JP" altLang="en-US" dirty="0"/>
              <a:t>など</a:t>
            </a:r>
            <a:r>
              <a:rPr kumimoji="1" lang="en-US" altLang="ja-JP" dirty="0"/>
              <a:t>)</a:t>
            </a:r>
            <a:endParaRPr lang="en-US" altLang="ja-JP" dirty="0"/>
          </a:p>
        </p:txBody>
      </p:sp>
      <p:sp>
        <p:nvSpPr>
          <p:cNvPr id="16" name="テキスト ボックス 15">
            <a:extLst>
              <a:ext uri="{FF2B5EF4-FFF2-40B4-BE49-F238E27FC236}">
                <a16:creationId xmlns:a16="http://schemas.microsoft.com/office/drawing/2014/main" id="{453642E7-0F32-4463-A872-FB92A9899BBD}"/>
              </a:ext>
            </a:extLst>
          </p:cNvPr>
          <p:cNvSpPr txBox="1"/>
          <p:nvPr/>
        </p:nvSpPr>
        <p:spPr>
          <a:xfrm>
            <a:off x="8512684" y="5348226"/>
            <a:ext cx="3040325" cy="1200329"/>
          </a:xfrm>
          <a:prstGeom prst="rect">
            <a:avLst/>
          </a:prstGeom>
          <a:noFill/>
        </p:spPr>
        <p:txBody>
          <a:bodyPr wrap="square" rtlCol="0">
            <a:spAutoFit/>
          </a:bodyPr>
          <a:lstStyle/>
          <a:p>
            <a:r>
              <a:rPr kumimoji="1" lang="ja-JP" altLang="en-US" dirty="0"/>
              <a:t>用いられるアルゴリズム</a:t>
            </a:r>
            <a:endParaRPr kumimoji="1" lang="en-US" altLang="ja-JP" dirty="0"/>
          </a:p>
          <a:p>
            <a:r>
              <a:rPr lang="ja-JP" altLang="en-US" dirty="0"/>
              <a:t>線形回帰</a:t>
            </a:r>
            <a:endParaRPr lang="en-US" altLang="ja-JP" dirty="0"/>
          </a:p>
          <a:p>
            <a:r>
              <a:rPr kumimoji="1" lang="en-US" altLang="ja-JP" dirty="0"/>
              <a:t>Random Forest</a:t>
            </a:r>
          </a:p>
          <a:p>
            <a:r>
              <a:rPr kumimoji="1" lang="ja-JP" altLang="en-US" dirty="0"/>
              <a:t>深層学習</a:t>
            </a:r>
            <a:r>
              <a:rPr kumimoji="1" lang="en-US" altLang="ja-JP" dirty="0"/>
              <a:t>(CNN</a:t>
            </a:r>
            <a:r>
              <a:rPr kumimoji="1" lang="ja-JP" altLang="en-US" dirty="0"/>
              <a:t>など</a:t>
            </a:r>
            <a:r>
              <a:rPr kumimoji="1" lang="en-US" altLang="ja-JP" dirty="0"/>
              <a:t>)</a:t>
            </a:r>
            <a:endParaRPr lang="en-US" altLang="ja-JP" dirty="0"/>
          </a:p>
        </p:txBody>
      </p:sp>
      <p:sp>
        <p:nvSpPr>
          <p:cNvPr id="17" name="正方形/長方形 16">
            <a:extLst>
              <a:ext uri="{FF2B5EF4-FFF2-40B4-BE49-F238E27FC236}">
                <a16:creationId xmlns:a16="http://schemas.microsoft.com/office/drawing/2014/main" id="{907C343F-35B8-405E-8D2F-E1902921C74F}"/>
              </a:ext>
            </a:extLst>
          </p:cNvPr>
          <p:cNvSpPr/>
          <p:nvPr/>
        </p:nvSpPr>
        <p:spPr>
          <a:xfrm>
            <a:off x="6255503" y="1481938"/>
            <a:ext cx="1665514"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右 17">
            <a:extLst>
              <a:ext uri="{FF2B5EF4-FFF2-40B4-BE49-F238E27FC236}">
                <a16:creationId xmlns:a16="http://schemas.microsoft.com/office/drawing/2014/main" id="{0CEE4B95-1389-4249-9903-742069A12886}"/>
              </a:ext>
            </a:extLst>
          </p:cNvPr>
          <p:cNvSpPr/>
          <p:nvPr/>
        </p:nvSpPr>
        <p:spPr>
          <a:xfrm>
            <a:off x="8217381" y="1731969"/>
            <a:ext cx="738839" cy="39008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8786CB6F-77A7-4A52-9D51-3A4F3E1F782E}"/>
              </a:ext>
            </a:extLst>
          </p:cNvPr>
          <p:cNvSpPr/>
          <p:nvPr/>
        </p:nvSpPr>
        <p:spPr>
          <a:xfrm>
            <a:off x="6602931" y="15473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C6F78D5-2057-483F-BE4B-147A36FBFB60}"/>
              </a:ext>
            </a:extLst>
          </p:cNvPr>
          <p:cNvSpPr/>
          <p:nvPr/>
        </p:nvSpPr>
        <p:spPr>
          <a:xfrm>
            <a:off x="6755331" y="16997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41AD796-85C8-45BF-B677-3B0E3314939C}"/>
              </a:ext>
            </a:extLst>
          </p:cNvPr>
          <p:cNvSpPr/>
          <p:nvPr/>
        </p:nvSpPr>
        <p:spPr>
          <a:xfrm>
            <a:off x="6540697" y="170484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0A4D0C04-69EF-4717-8AB5-1CC477072448}"/>
              </a:ext>
            </a:extLst>
          </p:cNvPr>
          <p:cNvSpPr/>
          <p:nvPr/>
        </p:nvSpPr>
        <p:spPr>
          <a:xfrm>
            <a:off x="6784566" y="1579782"/>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45F6F6C-ADEA-45DC-9F32-B13AEFA53A3F}"/>
              </a:ext>
            </a:extLst>
          </p:cNvPr>
          <p:cNvSpPr/>
          <p:nvPr/>
        </p:nvSpPr>
        <p:spPr>
          <a:xfrm>
            <a:off x="6992008" y="2132525"/>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895FC034-162C-47A7-B021-C8C8DC13FFFA}"/>
              </a:ext>
            </a:extLst>
          </p:cNvPr>
          <p:cNvSpPr/>
          <p:nvPr/>
        </p:nvSpPr>
        <p:spPr>
          <a:xfrm>
            <a:off x="7109115" y="2231142"/>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26EFD1E-3E85-4E59-A7E0-45BFEA50E601}"/>
              </a:ext>
            </a:extLst>
          </p:cNvPr>
          <p:cNvSpPr/>
          <p:nvPr/>
        </p:nvSpPr>
        <p:spPr>
          <a:xfrm>
            <a:off x="7128886" y="2122056"/>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7F4D93F8-1A4E-4134-A4E5-73572A223FFA}"/>
              </a:ext>
            </a:extLst>
          </p:cNvPr>
          <p:cNvSpPr/>
          <p:nvPr/>
        </p:nvSpPr>
        <p:spPr>
          <a:xfrm>
            <a:off x="7430918" y="1662384"/>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728A0EFF-CEC4-43CB-914B-5420FD044683}"/>
              </a:ext>
            </a:extLst>
          </p:cNvPr>
          <p:cNvSpPr/>
          <p:nvPr/>
        </p:nvSpPr>
        <p:spPr>
          <a:xfrm>
            <a:off x="7515711" y="17458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D1D147E3-8157-4635-9250-5FFEAB8BECC3}"/>
              </a:ext>
            </a:extLst>
          </p:cNvPr>
          <p:cNvSpPr/>
          <p:nvPr/>
        </p:nvSpPr>
        <p:spPr>
          <a:xfrm>
            <a:off x="7579100" y="1589116"/>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BF7A0F55-45CD-4E8D-8717-5F60E0DC33E4}"/>
              </a:ext>
            </a:extLst>
          </p:cNvPr>
          <p:cNvSpPr/>
          <p:nvPr/>
        </p:nvSpPr>
        <p:spPr>
          <a:xfrm>
            <a:off x="7260654" y="2185778"/>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24385724-9444-4368-99BB-9E2B50C6F48A}"/>
              </a:ext>
            </a:extLst>
          </p:cNvPr>
          <p:cNvSpPr/>
          <p:nvPr/>
        </p:nvSpPr>
        <p:spPr>
          <a:xfrm>
            <a:off x="9310032" y="1481938"/>
            <a:ext cx="1665514"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964C1D5-B955-4360-BC58-760D4E11E37E}"/>
              </a:ext>
            </a:extLst>
          </p:cNvPr>
          <p:cNvSpPr/>
          <p:nvPr/>
        </p:nvSpPr>
        <p:spPr>
          <a:xfrm>
            <a:off x="9657460" y="1547303"/>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CC2EE6F1-B463-430F-8226-42030249EE92}"/>
              </a:ext>
            </a:extLst>
          </p:cNvPr>
          <p:cNvSpPr/>
          <p:nvPr/>
        </p:nvSpPr>
        <p:spPr>
          <a:xfrm>
            <a:off x="9809860" y="1699703"/>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C3C07747-BAB6-4FBB-A732-E3D82F6EDF59}"/>
              </a:ext>
            </a:extLst>
          </p:cNvPr>
          <p:cNvSpPr/>
          <p:nvPr/>
        </p:nvSpPr>
        <p:spPr>
          <a:xfrm>
            <a:off x="9595226" y="1704843"/>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B49D4D95-6850-4B15-A5A8-CEDAC96A4EEB}"/>
              </a:ext>
            </a:extLst>
          </p:cNvPr>
          <p:cNvSpPr/>
          <p:nvPr/>
        </p:nvSpPr>
        <p:spPr>
          <a:xfrm>
            <a:off x="9839095" y="1579782"/>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80D445A8-EAEB-45C8-8FE7-0BBDEAA98444}"/>
              </a:ext>
            </a:extLst>
          </p:cNvPr>
          <p:cNvSpPr/>
          <p:nvPr/>
        </p:nvSpPr>
        <p:spPr>
          <a:xfrm>
            <a:off x="10046537" y="2132525"/>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4F30ECA3-84EF-4A17-964D-2369ACAD2CEA}"/>
              </a:ext>
            </a:extLst>
          </p:cNvPr>
          <p:cNvSpPr/>
          <p:nvPr/>
        </p:nvSpPr>
        <p:spPr>
          <a:xfrm>
            <a:off x="10163644" y="2231142"/>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B51643C0-7C81-4808-AC1C-8C6D18568A18}"/>
              </a:ext>
            </a:extLst>
          </p:cNvPr>
          <p:cNvSpPr/>
          <p:nvPr/>
        </p:nvSpPr>
        <p:spPr>
          <a:xfrm>
            <a:off x="10183415" y="2122056"/>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CC358FCE-8CEA-4A26-B02E-DD4279013D07}"/>
              </a:ext>
            </a:extLst>
          </p:cNvPr>
          <p:cNvSpPr/>
          <p:nvPr/>
        </p:nvSpPr>
        <p:spPr>
          <a:xfrm>
            <a:off x="10485447" y="1662384"/>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0C8BF39A-F29D-4E5F-8844-738502484929}"/>
              </a:ext>
            </a:extLst>
          </p:cNvPr>
          <p:cNvSpPr/>
          <p:nvPr/>
        </p:nvSpPr>
        <p:spPr>
          <a:xfrm>
            <a:off x="10570240" y="1745803"/>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ABF17FCB-6C02-4CA4-AD19-43C6582F8B90}"/>
              </a:ext>
            </a:extLst>
          </p:cNvPr>
          <p:cNvSpPr/>
          <p:nvPr/>
        </p:nvSpPr>
        <p:spPr>
          <a:xfrm>
            <a:off x="10633629" y="1589116"/>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D74E6659-6586-4443-BCF2-7D1C93A3D71D}"/>
              </a:ext>
            </a:extLst>
          </p:cNvPr>
          <p:cNvSpPr/>
          <p:nvPr/>
        </p:nvSpPr>
        <p:spPr>
          <a:xfrm>
            <a:off x="10315183" y="2185778"/>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9" name="直線コネクタ 48">
            <a:extLst>
              <a:ext uri="{FF2B5EF4-FFF2-40B4-BE49-F238E27FC236}">
                <a16:creationId xmlns:a16="http://schemas.microsoft.com/office/drawing/2014/main" id="{2E2A05B6-B32E-4D7B-A179-1B767EDDEB69}"/>
              </a:ext>
            </a:extLst>
          </p:cNvPr>
          <p:cNvCxnSpPr/>
          <p:nvPr/>
        </p:nvCxnSpPr>
        <p:spPr>
          <a:xfrm flipV="1">
            <a:off x="10183415" y="1481938"/>
            <a:ext cx="96252" cy="362482"/>
          </a:xfrm>
          <a:prstGeom prst="line">
            <a:avLst/>
          </a:prstGeom>
        </p:spPr>
        <p:style>
          <a:lnRef idx="1">
            <a:schemeClr val="dk1"/>
          </a:lnRef>
          <a:fillRef idx="0">
            <a:schemeClr val="dk1"/>
          </a:fillRef>
          <a:effectRef idx="0">
            <a:schemeClr val="dk1"/>
          </a:effectRef>
          <a:fontRef idx="minor">
            <a:schemeClr val="tx1"/>
          </a:fontRef>
        </p:style>
      </p:cxnSp>
      <p:cxnSp>
        <p:nvCxnSpPr>
          <p:cNvPr id="50" name="直線コネクタ 49">
            <a:extLst>
              <a:ext uri="{FF2B5EF4-FFF2-40B4-BE49-F238E27FC236}">
                <a16:creationId xmlns:a16="http://schemas.microsoft.com/office/drawing/2014/main" id="{CFD6921A-3E90-4D2A-9656-CD47418662CF}"/>
              </a:ext>
            </a:extLst>
          </p:cNvPr>
          <p:cNvCxnSpPr>
            <a:cxnSpLocks/>
          </p:cNvCxnSpPr>
          <p:nvPr/>
        </p:nvCxnSpPr>
        <p:spPr>
          <a:xfrm flipV="1">
            <a:off x="9657460" y="1847725"/>
            <a:ext cx="523642" cy="518261"/>
          </a:xfrm>
          <a:prstGeom prst="line">
            <a:avLst/>
          </a:prstGeom>
        </p:spPr>
        <p:style>
          <a:lnRef idx="1">
            <a:schemeClr val="dk1"/>
          </a:lnRef>
          <a:fillRef idx="0">
            <a:schemeClr val="dk1"/>
          </a:fillRef>
          <a:effectRef idx="0">
            <a:schemeClr val="dk1"/>
          </a:effectRef>
          <a:fontRef idx="minor">
            <a:schemeClr val="tx1"/>
          </a:fontRef>
        </p:style>
      </p:cxnSp>
      <p:cxnSp>
        <p:nvCxnSpPr>
          <p:cNvPr id="53" name="直線コネクタ 52">
            <a:extLst>
              <a:ext uri="{FF2B5EF4-FFF2-40B4-BE49-F238E27FC236}">
                <a16:creationId xmlns:a16="http://schemas.microsoft.com/office/drawing/2014/main" id="{C2F9353E-53A0-4F13-AED3-8B30B5AC40CB}"/>
              </a:ext>
            </a:extLst>
          </p:cNvPr>
          <p:cNvCxnSpPr>
            <a:cxnSpLocks/>
          </p:cNvCxnSpPr>
          <p:nvPr/>
        </p:nvCxnSpPr>
        <p:spPr>
          <a:xfrm flipH="1" flipV="1">
            <a:off x="10201336" y="1819625"/>
            <a:ext cx="432143" cy="546361"/>
          </a:xfrm>
          <a:prstGeom prst="line">
            <a:avLst/>
          </a:prstGeom>
        </p:spPr>
        <p:style>
          <a:lnRef idx="1">
            <a:schemeClr val="dk1"/>
          </a:lnRef>
          <a:fillRef idx="0">
            <a:schemeClr val="dk1"/>
          </a:fillRef>
          <a:effectRef idx="0">
            <a:schemeClr val="dk1"/>
          </a:effectRef>
          <a:fontRef idx="minor">
            <a:schemeClr val="tx1"/>
          </a:fontRef>
        </p:style>
      </p:cxnSp>
      <p:sp>
        <p:nvSpPr>
          <p:cNvPr id="57" name="正方形/長方形 56">
            <a:extLst>
              <a:ext uri="{FF2B5EF4-FFF2-40B4-BE49-F238E27FC236}">
                <a16:creationId xmlns:a16="http://schemas.microsoft.com/office/drawing/2014/main" id="{2F697545-C54C-434D-9853-FBA7C6310578}"/>
              </a:ext>
            </a:extLst>
          </p:cNvPr>
          <p:cNvSpPr/>
          <p:nvPr/>
        </p:nvSpPr>
        <p:spPr>
          <a:xfrm>
            <a:off x="648814" y="1711692"/>
            <a:ext cx="1351531"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1" name="図 60">
            <a:extLst>
              <a:ext uri="{FF2B5EF4-FFF2-40B4-BE49-F238E27FC236}">
                <a16:creationId xmlns:a16="http://schemas.microsoft.com/office/drawing/2014/main" id="{0DD7535A-D39F-44B2-8FB2-66F26DEAC5B9}"/>
              </a:ext>
            </a:extLst>
          </p:cNvPr>
          <p:cNvPicPr>
            <a:picLocks noChangeAspect="1"/>
          </p:cNvPicPr>
          <p:nvPr/>
        </p:nvPicPr>
        <p:blipFill rotWithShape="1">
          <a:blip r:embed="rId2"/>
          <a:srcRect l="9943" t="6598" r="9694" b="11153"/>
          <a:stretch/>
        </p:blipFill>
        <p:spPr>
          <a:xfrm>
            <a:off x="665688" y="1732126"/>
            <a:ext cx="1328016" cy="772275"/>
          </a:xfrm>
          <a:prstGeom prst="rect">
            <a:avLst/>
          </a:prstGeom>
        </p:spPr>
      </p:pic>
      <p:sp>
        <p:nvSpPr>
          <p:cNvPr id="62" name="正方形/長方形 61">
            <a:extLst>
              <a:ext uri="{FF2B5EF4-FFF2-40B4-BE49-F238E27FC236}">
                <a16:creationId xmlns:a16="http://schemas.microsoft.com/office/drawing/2014/main" id="{D28DB867-BF14-4D62-B633-8C0C1B2797B7}"/>
              </a:ext>
            </a:extLst>
          </p:cNvPr>
          <p:cNvSpPr/>
          <p:nvPr/>
        </p:nvSpPr>
        <p:spPr>
          <a:xfrm>
            <a:off x="3015343" y="1681150"/>
            <a:ext cx="1351531"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a:extLst>
              <a:ext uri="{FF2B5EF4-FFF2-40B4-BE49-F238E27FC236}">
                <a16:creationId xmlns:a16="http://schemas.microsoft.com/office/drawing/2014/main" id="{147E8F6F-66A4-4454-B8B0-7074FF955AB3}"/>
              </a:ext>
            </a:extLst>
          </p:cNvPr>
          <p:cNvSpPr/>
          <p:nvPr/>
        </p:nvSpPr>
        <p:spPr>
          <a:xfrm>
            <a:off x="4419416" y="1687733"/>
            <a:ext cx="1351531"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5" name="図 64">
            <a:extLst>
              <a:ext uri="{FF2B5EF4-FFF2-40B4-BE49-F238E27FC236}">
                <a16:creationId xmlns:a16="http://schemas.microsoft.com/office/drawing/2014/main" id="{8A2F2651-A5DC-4F91-B83B-045724506F95}"/>
              </a:ext>
            </a:extLst>
          </p:cNvPr>
          <p:cNvPicPr>
            <a:picLocks noChangeAspect="1"/>
          </p:cNvPicPr>
          <p:nvPr/>
        </p:nvPicPr>
        <p:blipFill rotWithShape="1">
          <a:blip r:embed="rId3"/>
          <a:srcRect l="12154" t="5893" r="6262" b="11858"/>
          <a:stretch/>
        </p:blipFill>
        <p:spPr>
          <a:xfrm>
            <a:off x="3030400" y="1798321"/>
            <a:ext cx="1337794" cy="741614"/>
          </a:xfrm>
          <a:prstGeom prst="rect">
            <a:avLst/>
          </a:prstGeom>
        </p:spPr>
      </p:pic>
      <p:pic>
        <p:nvPicPr>
          <p:cNvPr id="67" name="図 66">
            <a:extLst>
              <a:ext uri="{FF2B5EF4-FFF2-40B4-BE49-F238E27FC236}">
                <a16:creationId xmlns:a16="http://schemas.microsoft.com/office/drawing/2014/main" id="{EAA42348-3E9F-449E-954B-AC82DB88D04F}"/>
              </a:ext>
            </a:extLst>
          </p:cNvPr>
          <p:cNvPicPr>
            <a:picLocks noChangeAspect="1"/>
          </p:cNvPicPr>
          <p:nvPr/>
        </p:nvPicPr>
        <p:blipFill rotWithShape="1">
          <a:blip r:embed="rId4"/>
          <a:srcRect l="12154" t="7019" r="6262" b="11716"/>
          <a:stretch/>
        </p:blipFill>
        <p:spPr>
          <a:xfrm>
            <a:off x="4459177" y="1745803"/>
            <a:ext cx="1304389" cy="793002"/>
          </a:xfrm>
          <a:prstGeom prst="rect">
            <a:avLst/>
          </a:prstGeom>
        </p:spPr>
      </p:pic>
      <p:sp>
        <p:nvSpPr>
          <p:cNvPr id="68" name="矢印: 右 67">
            <a:extLst>
              <a:ext uri="{FF2B5EF4-FFF2-40B4-BE49-F238E27FC236}">
                <a16:creationId xmlns:a16="http://schemas.microsoft.com/office/drawing/2014/main" id="{A587E0E0-4FA5-4319-90D3-75128F53C527}"/>
              </a:ext>
            </a:extLst>
          </p:cNvPr>
          <p:cNvSpPr/>
          <p:nvPr/>
        </p:nvSpPr>
        <p:spPr>
          <a:xfrm>
            <a:off x="2128248" y="1941686"/>
            <a:ext cx="738839" cy="39008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正方形/長方形 69">
            <a:extLst>
              <a:ext uri="{FF2B5EF4-FFF2-40B4-BE49-F238E27FC236}">
                <a16:creationId xmlns:a16="http://schemas.microsoft.com/office/drawing/2014/main" id="{DF6346CB-7104-4B94-9284-B8E91D974452}"/>
              </a:ext>
            </a:extLst>
          </p:cNvPr>
          <p:cNvSpPr/>
          <p:nvPr/>
        </p:nvSpPr>
        <p:spPr>
          <a:xfrm>
            <a:off x="638882" y="4519572"/>
            <a:ext cx="1351531"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 name="図 70">
            <a:extLst>
              <a:ext uri="{FF2B5EF4-FFF2-40B4-BE49-F238E27FC236}">
                <a16:creationId xmlns:a16="http://schemas.microsoft.com/office/drawing/2014/main" id="{76FD708F-A5A9-4CA1-AE7E-911B040E59C0}"/>
              </a:ext>
            </a:extLst>
          </p:cNvPr>
          <p:cNvPicPr>
            <a:picLocks noChangeAspect="1"/>
          </p:cNvPicPr>
          <p:nvPr/>
        </p:nvPicPr>
        <p:blipFill rotWithShape="1">
          <a:blip r:embed="rId2"/>
          <a:srcRect l="9943" t="6598" r="9694" b="11153"/>
          <a:stretch/>
        </p:blipFill>
        <p:spPr>
          <a:xfrm>
            <a:off x="655756" y="4540006"/>
            <a:ext cx="1328016" cy="772275"/>
          </a:xfrm>
          <a:prstGeom prst="rect">
            <a:avLst/>
          </a:prstGeom>
        </p:spPr>
      </p:pic>
      <p:sp>
        <p:nvSpPr>
          <p:cNvPr id="72" name="矢印: 右 71">
            <a:extLst>
              <a:ext uri="{FF2B5EF4-FFF2-40B4-BE49-F238E27FC236}">
                <a16:creationId xmlns:a16="http://schemas.microsoft.com/office/drawing/2014/main" id="{A1A7D338-8A30-4BFC-A4B7-70A1BC09D243}"/>
              </a:ext>
            </a:extLst>
          </p:cNvPr>
          <p:cNvSpPr/>
          <p:nvPr/>
        </p:nvSpPr>
        <p:spPr>
          <a:xfrm>
            <a:off x="2202330" y="4703397"/>
            <a:ext cx="738839" cy="39008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902FC916-389F-415D-90F2-1A0088839AC7}"/>
              </a:ext>
            </a:extLst>
          </p:cNvPr>
          <p:cNvSpPr txBox="1"/>
          <p:nvPr/>
        </p:nvSpPr>
        <p:spPr>
          <a:xfrm>
            <a:off x="3170691" y="4628366"/>
            <a:ext cx="1973179" cy="523220"/>
          </a:xfrm>
          <a:prstGeom prst="rect">
            <a:avLst/>
          </a:prstGeom>
          <a:noFill/>
        </p:spPr>
        <p:txBody>
          <a:bodyPr wrap="square" rtlCol="0">
            <a:spAutoFit/>
          </a:bodyPr>
          <a:lstStyle/>
          <a:p>
            <a:r>
              <a:rPr kumimoji="1" lang="en-US" altLang="ja-JP" sz="2800" b="1" dirty="0"/>
              <a:t>A</a:t>
            </a:r>
            <a:r>
              <a:rPr kumimoji="1" lang="ja-JP" altLang="en-US" sz="2800" b="1" dirty="0"/>
              <a:t> </a:t>
            </a:r>
            <a:r>
              <a:rPr kumimoji="1" lang="en-US" altLang="ja-JP" sz="2800" b="1" dirty="0"/>
              <a:t>or</a:t>
            </a:r>
            <a:r>
              <a:rPr kumimoji="1" lang="ja-JP" altLang="en-US" sz="2800" b="1" dirty="0"/>
              <a:t> </a:t>
            </a:r>
            <a:r>
              <a:rPr kumimoji="1" lang="en-US" altLang="ja-JP" sz="2800" b="1" dirty="0"/>
              <a:t>B</a:t>
            </a:r>
            <a:r>
              <a:rPr kumimoji="1" lang="ja-JP" altLang="en-US" sz="2800" b="1" dirty="0"/>
              <a:t>？</a:t>
            </a:r>
          </a:p>
        </p:txBody>
      </p:sp>
      <p:cxnSp>
        <p:nvCxnSpPr>
          <p:cNvPr id="74" name="直線矢印コネクタ 73">
            <a:extLst>
              <a:ext uri="{FF2B5EF4-FFF2-40B4-BE49-F238E27FC236}">
                <a16:creationId xmlns:a16="http://schemas.microsoft.com/office/drawing/2014/main" id="{201DBE2C-D446-4133-827E-AD0A36EF5ED3}"/>
              </a:ext>
            </a:extLst>
          </p:cNvPr>
          <p:cNvCxnSpPr>
            <a:cxnSpLocks/>
          </p:cNvCxnSpPr>
          <p:nvPr/>
        </p:nvCxnSpPr>
        <p:spPr>
          <a:xfrm>
            <a:off x="6422371" y="5733954"/>
            <a:ext cx="18552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20063B7-5B3A-43CE-B3B3-12F1D4CBC35E}"/>
              </a:ext>
            </a:extLst>
          </p:cNvPr>
          <p:cNvCxnSpPr>
            <a:cxnSpLocks/>
          </p:cNvCxnSpPr>
          <p:nvPr/>
        </p:nvCxnSpPr>
        <p:spPr>
          <a:xfrm flipV="1">
            <a:off x="6574771" y="4559674"/>
            <a:ext cx="0" cy="1326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楕円 75">
            <a:extLst>
              <a:ext uri="{FF2B5EF4-FFF2-40B4-BE49-F238E27FC236}">
                <a16:creationId xmlns:a16="http://schemas.microsoft.com/office/drawing/2014/main" id="{F647095C-A3A0-4E57-9C73-C854F6EA4D6E}"/>
              </a:ext>
            </a:extLst>
          </p:cNvPr>
          <p:cNvSpPr/>
          <p:nvPr/>
        </p:nvSpPr>
        <p:spPr>
          <a:xfrm>
            <a:off x="6895870" y="4653469"/>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楕円 76">
            <a:extLst>
              <a:ext uri="{FF2B5EF4-FFF2-40B4-BE49-F238E27FC236}">
                <a16:creationId xmlns:a16="http://schemas.microsoft.com/office/drawing/2014/main" id="{AE42E7DF-E9AE-4BD3-AB11-349F9F0FF1C1}"/>
              </a:ext>
            </a:extLst>
          </p:cNvPr>
          <p:cNvSpPr/>
          <p:nvPr/>
        </p:nvSpPr>
        <p:spPr>
          <a:xfrm>
            <a:off x="7249911" y="4776181"/>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楕円 77">
            <a:extLst>
              <a:ext uri="{FF2B5EF4-FFF2-40B4-BE49-F238E27FC236}">
                <a16:creationId xmlns:a16="http://schemas.microsoft.com/office/drawing/2014/main" id="{1BCAE8A6-3B53-4810-803F-3F1F66B73E26}"/>
              </a:ext>
            </a:extLst>
          </p:cNvPr>
          <p:cNvSpPr/>
          <p:nvPr/>
        </p:nvSpPr>
        <p:spPr>
          <a:xfrm>
            <a:off x="7474589" y="5286504"/>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楕円 78">
            <a:extLst>
              <a:ext uri="{FF2B5EF4-FFF2-40B4-BE49-F238E27FC236}">
                <a16:creationId xmlns:a16="http://schemas.microsoft.com/office/drawing/2014/main" id="{AF8A1C8D-5042-4EE9-89E5-01F49835E0FA}"/>
              </a:ext>
            </a:extLst>
          </p:cNvPr>
          <p:cNvSpPr/>
          <p:nvPr/>
        </p:nvSpPr>
        <p:spPr>
          <a:xfrm>
            <a:off x="8045833" y="5613658"/>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7741F746-CE98-45EB-899C-681D1257311D}"/>
                  </a:ext>
                </a:extLst>
              </p:cNvPr>
              <p:cNvSpPr txBox="1"/>
              <p:nvPr/>
            </p:nvSpPr>
            <p:spPr>
              <a:xfrm>
                <a:off x="6484217" y="5701688"/>
                <a:ext cx="9388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dirty="0" smtClean="0">
                          <a:latin typeface="Cambria Math" panose="02040503050406030204" pitchFamily="18" charset="0"/>
                        </a:rPr>
                        <m:t>𝒙</m:t>
                      </m:r>
                    </m:oMath>
                  </m:oMathPara>
                </a14:m>
                <a:endParaRPr lang="ja-JP" altLang="en-US" dirty="0"/>
              </a:p>
            </p:txBody>
          </p:sp>
        </mc:Choice>
        <mc:Fallback xmlns="">
          <p:sp>
            <p:nvSpPr>
              <p:cNvPr id="80" name="テキスト ボックス 79">
                <a:extLst>
                  <a:ext uri="{FF2B5EF4-FFF2-40B4-BE49-F238E27FC236}">
                    <a16:creationId xmlns:a16="http://schemas.microsoft.com/office/drawing/2014/main" id="{7741F746-CE98-45EB-899C-681D1257311D}"/>
                  </a:ext>
                </a:extLst>
              </p:cNvPr>
              <p:cNvSpPr txBox="1">
                <a:spLocks noRot="1" noChangeAspect="1" noMove="1" noResize="1" noEditPoints="1" noAdjustHandles="1" noChangeArrowheads="1" noChangeShapeType="1" noTextEdit="1"/>
              </p:cNvSpPr>
              <p:nvPr/>
            </p:nvSpPr>
            <p:spPr>
              <a:xfrm>
                <a:off x="6484217" y="5701688"/>
                <a:ext cx="938807"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0DF11FE8-B6D7-4A15-810C-7AD2484077A4}"/>
                  </a:ext>
                </a:extLst>
              </p:cNvPr>
              <p:cNvSpPr txBox="1"/>
              <p:nvPr/>
            </p:nvSpPr>
            <p:spPr>
              <a:xfrm>
                <a:off x="5996053" y="4725941"/>
                <a:ext cx="5430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rPr>
                        <m:t>𝑦</m:t>
                      </m:r>
                    </m:oMath>
                  </m:oMathPara>
                </a14:m>
                <a:endParaRPr lang="ja-JP" altLang="en-US" dirty="0"/>
              </a:p>
            </p:txBody>
          </p:sp>
        </mc:Choice>
        <mc:Fallback xmlns="">
          <p:sp>
            <p:nvSpPr>
              <p:cNvPr id="81" name="テキスト ボックス 80">
                <a:extLst>
                  <a:ext uri="{FF2B5EF4-FFF2-40B4-BE49-F238E27FC236}">
                    <a16:creationId xmlns:a16="http://schemas.microsoft.com/office/drawing/2014/main" id="{0DF11FE8-B6D7-4A15-810C-7AD2484077A4}"/>
                  </a:ext>
                </a:extLst>
              </p:cNvPr>
              <p:cNvSpPr txBox="1">
                <a:spLocks noRot="1" noChangeAspect="1" noMove="1" noResize="1" noEditPoints="1" noAdjustHandles="1" noChangeArrowheads="1" noChangeShapeType="1" noTextEdit="1"/>
              </p:cNvSpPr>
              <p:nvPr/>
            </p:nvSpPr>
            <p:spPr>
              <a:xfrm>
                <a:off x="5996053" y="4725941"/>
                <a:ext cx="543024" cy="369332"/>
              </a:xfrm>
              <a:prstGeom prst="rect">
                <a:avLst/>
              </a:prstGeom>
              <a:blipFill>
                <a:blip r:embed="rId6"/>
                <a:stretch>
                  <a:fillRect b="-6557"/>
                </a:stretch>
              </a:blipFill>
            </p:spPr>
            <p:txBody>
              <a:bodyPr/>
              <a:lstStyle/>
              <a:p>
                <a:r>
                  <a:rPr lang="ja-JP" altLang="en-US">
                    <a:noFill/>
                  </a:rPr>
                  <a:t> </a:t>
                </a:r>
              </a:p>
            </p:txBody>
          </p:sp>
        </mc:Fallback>
      </mc:AlternateContent>
      <p:cxnSp>
        <p:nvCxnSpPr>
          <p:cNvPr id="82" name="直線コネクタ 81">
            <a:extLst>
              <a:ext uri="{FF2B5EF4-FFF2-40B4-BE49-F238E27FC236}">
                <a16:creationId xmlns:a16="http://schemas.microsoft.com/office/drawing/2014/main" id="{868017CD-D3C0-4DA3-8C1C-369A5FC9CB80}"/>
              </a:ext>
            </a:extLst>
          </p:cNvPr>
          <p:cNvCxnSpPr>
            <a:cxnSpLocks/>
          </p:cNvCxnSpPr>
          <p:nvPr/>
        </p:nvCxnSpPr>
        <p:spPr>
          <a:xfrm>
            <a:off x="6866443" y="4599538"/>
            <a:ext cx="1411139" cy="12436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1038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en-US" altLang="ja-JP" dirty="0">
                <a:solidFill>
                  <a:schemeClr val="bg1"/>
                </a:solidFill>
                <a:latin typeface="ＭＳ ゴシック" panose="020B0609070205080204" pitchFamily="49" charset="-128"/>
                <a:ea typeface="ＭＳ ゴシック" panose="020B0609070205080204" pitchFamily="49" charset="-128"/>
              </a:rPr>
              <a:t>Python</a:t>
            </a:r>
            <a:r>
              <a:rPr lang="ja-JP" altLang="en-US" dirty="0">
                <a:solidFill>
                  <a:schemeClr val="bg1"/>
                </a:solidFill>
                <a:latin typeface="ＭＳ ゴシック" panose="020B0609070205080204" pitchFamily="49" charset="-128"/>
                <a:ea typeface="ＭＳ ゴシック" panose="020B0609070205080204" pitchFamily="49" charset="-128"/>
              </a:rPr>
              <a:t>の環境構築</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7ECEF716-5ECF-498A-8DEB-FEC56DF3D567}"/>
              </a:ext>
            </a:extLst>
          </p:cNvPr>
          <p:cNvSpPr txBox="1"/>
          <p:nvPr/>
        </p:nvSpPr>
        <p:spPr>
          <a:xfrm>
            <a:off x="200794" y="1028521"/>
            <a:ext cx="11790412" cy="830997"/>
          </a:xfrm>
          <a:prstGeom prst="rect">
            <a:avLst/>
          </a:prstGeom>
          <a:noFill/>
        </p:spPr>
        <p:txBody>
          <a:bodyPr wrap="square" rtlCol="0">
            <a:spAutoFit/>
          </a:bodyPr>
          <a:lstStyle/>
          <a:p>
            <a:r>
              <a:rPr lang="en-US" altLang="ja-JP" sz="2400" dirty="0"/>
              <a:t>Python</a:t>
            </a:r>
            <a:r>
              <a:rPr lang="ja-JP" altLang="en-US" sz="2400" dirty="0"/>
              <a:t>は個別でもインストールできるが、</a:t>
            </a:r>
            <a:endParaRPr lang="en-US" altLang="ja-JP" sz="2400" dirty="0"/>
          </a:p>
          <a:p>
            <a:r>
              <a:rPr lang="ja-JP" altLang="en-US" sz="2400" dirty="0"/>
              <a:t>科学で使うライブラリがひとまとまりになったパッケージをインストールすると便利</a:t>
            </a:r>
            <a:endParaRPr lang="en-US" altLang="ja-JP" sz="2400" dirty="0"/>
          </a:p>
        </p:txBody>
      </p:sp>
      <p:sp>
        <p:nvSpPr>
          <p:cNvPr id="6" name="テキスト ボックス 5">
            <a:extLst>
              <a:ext uri="{FF2B5EF4-FFF2-40B4-BE49-F238E27FC236}">
                <a16:creationId xmlns:a16="http://schemas.microsoft.com/office/drawing/2014/main" id="{14E4D6B5-27B9-490B-8B39-452840E07503}"/>
              </a:ext>
            </a:extLst>
          </p:cNvPr>
          <p:cNvSpPr txBox="1"/>
          <p:nvPr/>
        </p:nvSpPr>
        <p:spPr>
          <a:xfrm>
            <a:off x="200794" y="1908338"/>
            <a:ext cx="11790412" cy="461665"/>
          </a:xfrm>
          <a:prstGeom prst="rect">
            <a:avLst/>
          </a:prstGeom>
          <a:noFill/>
        </p:spPr>
        <p:txBody>
          <a:bodyPr wrap="square" rtlCol="0">
            <a:spAutoFit/>
          </a:bodyPr>
          <a:lstStyle/>
          <a:p>
            <a:r>
              <a:rPr lang="en-US" altLang="ja-JP" sz="2400" dirty="0"/>
              <a:t>anaconda</a:t>
            </a:r>
          </a:p>
        </p:txBody>
      </p:sp>
      <p:sp>
        <p:nvSpPr>
          <p:cNvPr id="7" name="テキスト ボックス 6">
            <a:extLst>
              <a:ext uri="{FF2B5EF4-FFF2-40B4-BE49-F238E27FC236}">
                <a16:creationId xmlns:a16="http://schemas.microsoft.com/office/drawing/2014/main" id="{240E4A6B-3C41-44B3-8B93-294EBC659155}"/>
              </a:ext>
            </a:extLst>
          </p:cNvPr>
          <p:cNvSpPr txBox="1"/>
          <p:nvPr/>
        </p:nvSpPr>
        <p:spPr>
          <a:xfrm>
            <a:off x="401588" y="2413292"/>
            <a:ext cx="11790412" cy="830997"/>
          </a:xfrm>
          <a:prstGeom prst="rect">
            <a:avLst/>
          </a:prstGeom>
          <a:noFill/>
        </p:spPr>
        <p:txBody>
          <a:bodyPr wrap="square" rtlCol="0">
            <a:spAutoFit/>
          </a:bodyPr>
          <a:lstStyle/>
          <a:p>
            <a:r>
              <a:rPr lang="ja-JP" altLang="en-US" sz="2400" dirty="0"/>
              <a:t> 科学計算（データサイエンス、機械学習アプリケーション、大規模データ処理、予測分析など）のための</a:t>
            </a:r>
            <a:r>
              <a:rPr lang="en-US" altLang="ja-JP" sz="2400" dirty="0"/>
              <a:t>Python</a:t>
            </a:r>
            <a:r>
              <a:rPr lang="ja-JP" altLang="en-US" sz="2400" dirty="0"/>
              <a:t>のディストリビューション（商用利用は有料）</a:t>
            </a:r>
            <a:endParaRPr lang="en-US" altLang="ja-JP" sz="2400" dirty="0"/>
          </a:p>
        </p:txBody>
      </p:sp>
      <p:sp>
        <p:nvSpPr>
          <p:cNvPr id="8" name="テキスト ボックス 7">
            <a:extLst>
              <a:ext uri="{FF2B5EF4-FFF2-40B4-BE49-F238E27FC236}">
                <a16:creationId xmlns:a16="http://schemas.microsoft.com/office/drawing/2014/main" id="{AA6A0B50-97CC-4A13-9E15-549247D0AFE1}"/>
              </a:ext>
            </a:extLst>
          </p:cNvPr>
          <p:cNvSpPr txBox="1"/>
          <p:nvPr/>
        </p:nvSpPr>
        <p:spPr>
          <a:xfrm>
            <a:off x="200794" y="4308549"/>
            <a:ext cx="11826106" cy="2308324"/>
          </a:xfrm>
          <a:prstGeom prst="rect">
            <a:avLst/>
          </a:prstGeom>
          <a:noFill/>
        </p:spPr>
        <p:txBody>
          <a:bodyPr wrap="square" rtlCol="0">
            <a:spAutoFit/>
          </a:bodyPr>
          <a:lstStyle/>
          <a:p>
            <a:r>
              <a:rPr lang="ja-JP" altLang="en-US" sz="2400" dirty="0"/>
              <a:t>パッケージのインストール</a:t>
            </a:r>
            <a:endParaRPr lang="en-US" altLang="ja-JP" sz="2400" dirty="0"/>
          </a:p>
          <a:p>
            <a:r>
              <a:rPr lang="ja-JP" altLang="en-US" sz="2400" dirty="0"/>
              <a:t>　パッケージを追加したい場合、ウェブサイトでインストール方法を確認する。</a:t>
            </a:r>
            <a:endParaRPr lang="en-US" altLang="ja-JP" sz="2400" dirty="0"/>
          </a:p>
          <a:p>
            <a:r>
              <a:rPr lang="en-US" altLang="ja-JP" sz="2400" dirty="0"/>
              <a:t> </a:t>
            </a:r>
            <a:r>
              <a:rPr lang="ja-JP" altLang="en-US" sz="2400" dirty="0"/>
              <a:t>　</a:t>
            </a:r>
            <a:r>
              <a:rPr lang="en-US" altLang="ja-JP" sz="2400" dirty="0"/>
              <a:t>pip </a:t>
            </a:r>
            <a:r>
              <a:rPr lang="ja-JP" altLang="en-US" sz="2400" dirty="0"/>
              <a:t>によるインストールというのがあれば</a:t>
            </a:r>
            <a:endParaRPr lang="en-US" altLang="ja-JP" sz="2400" dirty="0"/>
          </a:p>
          <a:p>
            <a:r>
              <a:rPr lang="ja-JP" altLang="en-US" sz="2400" dirty="0"/>
              <a:t>　インストールされる</a:t>
            </a:r>
            <a:r>
              <a:rPr lang="en-US" altLang="ja-JP" sz="2400" dirty="0"/>
              <a:t>Anaconda Prompt</a:t>
            </a:r>
            <a:r>
              <a:rPr lang="ja-JP" altLang="en-US" sz="2400" dirty="0"/>
              <a:t>で</a:t>
            </a:r>
            <a:endParaRPr lang="en-US" altLang="ja-JP" sz="2400" dirty="0"/>
          </a:p>
          <a:p>
            <a:r>
              <a:rPr lang="en-US" altLang="ja-JP" sz="2400" dirty="0"/>
              <a:t>	pip install XXX(</a:t>
            </a:r>
            <a:r>
              <a:rPr lang="ja-JP" altLang="en-US" sz="2400" dirty="0"/>
              <a:t>パッケージ名</a:t>
            </a:r>
            <a:r>
              <a:rPr lang="en-US" altLang="ja-JP" sz="2400" dirty="0"/>
              <a:t>)</a:t>
            </a:r>
          </a:p>
          <a:p>
            <a:r>
              <a:rPr lang="ja-JP" altLang="en-US" sz="2400" dirty="0"/>
              <a:t>　と入力すればインストールできる。</a:t>
            </a:r>
            <a:endParaRPr lang="en-US" altLang="ja-JP" sz="2400" dirty="0"/>
          </a:p>
        </p:txBody>
      </p:sp>
      <p:pic>
        <p:nvPicPr>
          <p:cNvPr id="12" name="図 11">
            <a:extLst>
              <a:ext uri="{FF2B5EF4-FFF2-40B4-BE49-F238E27FC236}">
                <a16:creationId xmlns:a16="http://schemas.microsoft.com/office/drawing/2014/main" id="{F112EF84-07EC-400D-AD98-5A9C683CFAEF}"/>
              </a:ext>
            </a:extLst>
          </p:cNvPr>
          <p:cNvPicPr>
            <a:picLocks noChangeAspect="1"/>
          </p:cNvPicPr>
          <p:nvPr/>
        </p:nvPicPr>
        <p:blipFill rotWithShape="1">
          <a:blip r:embed="rId2"/>
          <a:srcRect l="79769" t="15630" r="14653" b="77592"/>
          <a:stretch/>
        </p:blipFill>
        <p:spPr>
          <a:xfrm>
            <a:off x="7340600" y="5462711"/>
            <a:ext cx="4559300" cy="1154162"/>
          </a:xfrm>
          <a:prstGeom prst="rect">
            <a:avLst/>
          </a:prstGeom>
        </p:spPr>
      </p:pic>
      <p:sp>
        <p:nvSpPr>
          <p:cNvPr id="3" name="テキスト ボックス 2">
            <a:extLst>
              <a:ext uri="{FF2B5EF4-FFF2-40B4-BE49-F238E27FC236}">
                <a16:creationId xmlns:a16="http://schemas.microsoft.com/office/drawing/2014/main" id="{37BF056F-5FBF-3035-E848-2EB55DBFCDF6}"/>
              </a:ext>
            </a:extLst>
          </p:cNvPr>
          <p:cNvSpPr txBox="1"/>
          <p:nvPr/>
        </p:nvSpPr>
        <p:spPr>
          <a:xfrm>
            <a:off x="200794" y="3244289"/>
            <a:ext cx="11790412" cy="830997"/>
          </a:xfrm>
          <a:prstGeom prst="rect">
            <a:avLst/>
          </a:prstGeom>
          <a:noFill/>
        </p:spPr>
        <p:txBody>
          <a:bodyPr wrap="square" rtlCol="0">
            <a:spAutoFit/>
          </a:bodyPr>
          <a:lstStyle/>
          <a:p>
            <a:r>
              <a:rPr lang="en-US" altLang="ja-JP" sz="2400" dirty="0" err="1"/>
              <a:t>Winpython</a:t>
            </a:r>
            <a:endParaRPr lang="en-US" altLang="ja-JP" sz="2400" dirty="0"/>
          </a:p>
          <a:p>
            <a:r>
              <a:rPr lang="ja-JP" altLang="en-US" sz="2400" dirty="0"/>
              <a:t>　</a:t>
            </a:r>
            <a:r>
              <a:rPr lang="en-US" altLang="ja-JP" sz="2400" dirty="0"/>
              <a:t>anaconda</a:t>
            </a:r>
            <a:r>
              <a:rPr lang="ja-JP" altLang="en-US" sz="2400" dirty="0"/>
              <a:t>と類似</a:t>
            </a:r>
            <a:endParaRPr lang="en-US" altLang="ja-JP" sz="2400" dirty="0"/>
          </a:p>
        </p:txBody>
      </p:sp>
    </p:spTree>
    <p:extLst>
      <p:ext uri="{BB962C8B-B14F-4D97-AF65-F5344CB8AC3E}">
        <p14:creationId xmlns:p14="http://schemas.microsoft.com/office/powerpoint/2010/main" val="4164465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分析化学における</a:t>
            </a:r>
            <a:r>
              <a:rPr lang="en-US" altLang="ja-JP" dirty="0">
                <a:solidFill>
                  <a:schemeClr val="bg1"/>
                </a:solidFill>
                <a:latin typeface="ＭＳ ゴシック" panose="020B0609070205080204" pitchFamily="49" charset="-128"/>
                <a:ea typeface="ＭＳ ゴシック" panose="020B0609070205080204" pitchFamily="49" charset="-128"/>
              </a:rPr>
              <a:t>AI</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a:t>
            </a:r>
            <a:r>
              <a:rPr lang="ja-JP" altLang="en-US" dirty="0">
                <a:solidFill>
                  <a:schemeClr val="bg1"/>
                </a:solidFill>
                <a:latin typeface="ＭＳ ゴシック" panose="020B0609070205080204" pitchFamily="49" charset="-128"/>
                <a:ea typeface="ＭＳ ゴシック" panose="020B0609070205080204" pitchFamily="49" charset="-128"/>
              </a:rPr>
              <a:t>次元削減</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pic>
        <p:nvPicPr>
          <p:cNvPr id="1026" name="Picture 2" descr="Abstract Image">
            <a:extLst>
              <a:ext uri="{FF2B5EF4-FFF2-40B4-BE49-F238E27FC236}">
                <a16:creationId xmlns:a16="http://schemas.microsoft.com/office/drawing/2014/main" id="{DC5F2152-73AD-45EE-8088-C5856BFB1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788" y="4231506"/>
            <a:ext cx="4762500" cy="25146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CBBB3E5-C8BE-4BAD-8A5A-A496996D338C}"/>
              </a:ext>
            </a:extLst>
          </p:cNvPr>
          <p:cNvSpPr txBox="1"/>
          <p:nvPr/>
        </p:nvSpPr>
        <p:spPr>
          <a:xfrm>
            <a:off x="5364480" y="5961138"/>
            <a:ext cx="6222732" cy="646331"/>
          </a:xfrm>
          <a:prstGeom prst="rect">
            <a:avLst/>
          </a:prstGeom>
          <a:noFill/>
        </p:spPr>
        <p:txBody>
          <a:bodyPr wrap="square">
            <a:spAutoFit/>
          </a:bodyPr>
          <a:lstStyle/>
          <a:p>
            <a:pPr algn="l"/>
            <a:r>
              <a:rPr lang="en-US" altLang="ja-JP" b="0" i="0" dirty="0" err="1">
                <a:solidFill>
                  <a:srgbClr val="000000"/>
                </a:solidFill>
                <a:effectLst/>
                <a:latin typeface="Roboto" panose="02000000000000000000" pitchFamily="2" charset="0"/>
              </a:rPr>
              <a:t>Yasunari</a:t>
            </a:r>
            <a:r>
              <a:rPr lang="en-US" altLang="ja-JP" b="0" i="0" dirty="0">
                <a:solidFill>
                  <a:srgbClr val="000000"/>
                </a:solidFill>
                <a:effectLst/>
                <a:latin typeface="Roboto" panose="02000000000000000000" pitchFamily="2" charset="0"/>
              </a:rPr>
              <a:t> </a:t>
            </a:r>
            <a:r>
              <a:rPr lang="en-US" altLang="ja-JP" b="0" i="0" dirty="0" err="1">
                <a:solidFill>
                  <a:srgbClr val="000000"/>
                </a:solidFill>
                <a:effectLst/>
                <a:latin typeface="Roboto" panose="02000000000000000000" pitchFamily="2" charset="0"/>
              </a:rPr>
              <a:t>Kusaka</a:t>
            </a:r>
            <a:r>
              <a:rPr lang="en-US" altLang="ja-JP" b="0" i="0"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et al</a:t>
            </a:r>
            <a:r>
              <a:rPr lang="en-US" altLang="ja-JP" b="0" i="0"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J. Phys. Chem. A</a:t>
            </a:r>
            <a:r>
              <a:rPr lang="en-US" altLang="ja-JP" b="0" i="0" dirty="0">
                <a:solidFill>
                  <a:srgbClr val="000000"/>
                </a:solidFill>
                <a:effectLst/>
                <a:latin typeface="Roboto" panose="02000000000000000000" pitchFamily="2" charset="0"/>
              </a:rPr>
              <a:t> 2019, 123, 47, 10333–10338</a:t>
            </a:r>
          </a:p>
        </p:txBody>
      </p:sp>
      <p:sp>
        <p:nvSpPr>
          <p:cNvPr id="10" name="テキスト ボックス 9">
            <a:extLst>
              <a:ext uri="{FF2B5EF4-FFF2-40B4-BE49-F238E27FC236}">
                <a16:creationId xmlns:a16="http://schemas.microsoft.com/office/drawing/2014/main" id="{DFD3F5E2-8CC5-45AD-BE2A-A13C5903A0C9}"/>
              </a:ext>
            </a:extLst>
          </p:cNvPr>
          <p:cNvSpPr txBox="1"/>
          <p:nvPr/>
        </p:nvSpPr>
        <p:spPr>
          <a:xfrm>
            <a:off x="230520" y="1013575"/>
            <a:ext cx="6222732" cy="369332"/>
          </a:xfrm>
          <a:prstGeom prst="rect">
            <a:avLst/>
          </a:prstGeom>
          <a:noFill/>
        </p:spPr>
        <p:txBody>
          <a:bodyPr wrap="square">
            <a:spAutoFit/>
          </a:bodyPr>
          <a:lstStyle/>
          <a:p>
            <a:r>
              <a:rPr kumimoji="1" lang="ja-JP" altLang="en-US" dirty="0"/>
              <a:t>主成分分析 </a:t>
            </a:r>
            <a:endParaRPr lang="ja-JP" altLang="en-US" dirty="0"/>
          </a:p>
        </p:txBody>
      </p:sp>
      <p:cxnSp>
        <p:nvCxnSpPr>
          <p:cNvPr id="11" name="直線矢印コネクタ 10">
            <a:extLst>
              <a:ext uri="{FF2B5EF4-FFF2-40B4-BE49-F238E27FC236}">
                <a16:creationId xmlns:a16="http://schemas.microsoft.com/office/drawing/2014/main" id="{7245C9B1-C557-4D6D-A42D-38BCC3BA118C}"/>
              </a:ext>
            </a:extLst>
          </p:cNvPr>
          <p:cNvCxnSpPr>
            <a:cxnSpLocks/>
          </p:cNvCxnSpPr>
          <p:nvPr/>
        </p:nvCxnSpPr>
        <p:spPr>
          <a:xfrm>
            <a:off x="656838" y="2771223"/>
            <a:ext cx="18552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202E7184-0E49-41D6-8F47-D3A3F572F99C}"/>
              </a:ext>
            </a:extLst>
          </p:cNvPr>
          <p:cNvCxnSpPr>
            <a:cxnSpLocks/>
          </p:cNvCxnSpPr>
          <p:nvPr/>
        </p:nvCxnSpPr>
        <p:spPr>
          <a:xfrm flipV="1">
            <a:off x="809238" y="1596943"/>
            <a:ext cx="0" cy="13266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EAF948C4-A0F9-45A8-9E2B-39FD7689C31D}"/>
                  </a:ext>
                </a:extLst>
              </p:cNvPr>
              <p:cNvSpPr txBox="1"/>
              <p:nvPr/>
            </p:nvSpPr>
            <p:spPr>
              <a:xfrm>
                <a:off x="1201537" y="2719577"/>
                <a:ext cx="9388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1" i="1" dirty="0" smtClean="0">
                          <a:latin typeface="Cambria Math" panose="02040503050406030204" pitchFamily="18" charset="0"/>
                        </a:rPr>
                        <m:t>𝒙</m:t>
                      </m:r>
                    </m:oMath>
                  </m:oMathPara>
                </a14:m>
                <a:endParaRPr lang="ja-JP" altLang="en-US" dirty="0"/>
              </a:p>
            </p:txBody>
          </p:sp>
        </mc:Choice>
        <mc:Fallback xmlns="">
          <p:sp>
            <p:nvSpPr>
              <p:cNvPr id="13" name="テキスト ボックス 12">
                <a:extLst>
                  <a:ext uri="{FF2B5EF4-FFF2-40B4-BE49-F238E27FC236}">
                    <a16:creationId xmlns:a16="http://schemas.microsoft.com/office/drawing/2014/main" id="{EAF948C4-A0F9-45A8-9E2B-39FD7689C31D}"/>
                  </a:ext>
                </a:extLst>
              </p:cNvPr>
              <p:cNvSpPr txBox="1">
                <a:spLocks noRot="1" noChangeAspect="1" noMove="1" noResize="1" noEditPoints="1" noAdjustHandles="1" noChangeArrowheads="1" noChangeShapeType="1" noTextEdit="1"/>
              </p:cNvSpPr>
              <p:nvPr/>
            </p:nvSpPr>
            <p:spPr>
              <a:xfrm>
                <a:off x="1201537" y="2719577"/>
                <a:ext cx="938807" cy="36933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D36E9DE-C262-42AB-AC91-CFF33842F6CA}"/>
                  </a:ext>
                </a:extLst>
              </p:cNvPr>
              <p:cNvSpPr txBox="1"/>
              <p:nvPr/>
            </p:nvSpPr>
            <p:spPr>
              <a:xfrm>
                <a:off x="230520" y="1763210"/>
                <a:ext cx="54302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rPr>
                        <m:t>𝑦</m:t>
                      </m:r>
                    </m:oMath>
                  </m:oMathPara>
                </a14:m>
                <a:endParaRPr lang="ja-JP" altLang="en-US" dirty="0"/>
              </a:p>
            </p:txBody>
          </p:sp>
        </mc:Choice>
        <mc:Fallback xmlns="">
          <p:sp>
            <p:nvSpPr>
              <p:cNvPr id="14" name="テキスト ボックス 13">
                <a:extLst>
                  <a:ext uri="{FF2B5EF4-FFF2-40B4-BE49-F238E27FC236}">
                    <a16:creationId xmlns:a16="http://schemas.microsoft.com/office/drawing/2014/main" id="{8D36E9DE-C262-42AB-AC91-CFF33842F6CA}"/>
                  </a:ext>
                </a:extLst>
              </p:cNvPr>
              <p:cNvSpPr txBox="1">
                <a:spLocks noRot="1" noChangeAspect="1" noMove="1" noResize="1" noEditPoints="1" noAdjustHandles="1" noChangeArrowheads="1" noChangeShapeType="1" noTextEdit="1"/>
              </p:cNvSpPr>
              <p:nvPr/>
            </p:nvSpPr>
            <p:spPr>
              <a:xfrm>
                <a:off x="230520" y="1763210"/>
                <a:ext cx="543024" cy="369332"/>
              </a:xfrm>
              <a:prstGeom prst="rect">
                <a:avLst/>
              </a:prstGeom>
              <a:blipFill>
                <a:blip r:embed="rId4"/>
                <a:stretch>
                  <a:fillRect b="-6557"/>
                </a:stretch>
              </a:blipFill>
            </p:spPr>
            <p:txBody>
              <a:bodyPr/>
              <a:lstStyle/>
              <a:p>
                <a:r>
                  <a:rPr lang="ja-JP" altLang="en-US">
                    <a:noFill/>
                  </a:rPr>
                  <a:t> </a:t>
                </a:r>
              </a:p>
            </p:txBody>
          </p:sp>
        </mc:Fallback>
      </mc:AlternateContent>
      <p:sp>
        <p:nvSpPr>
          <p:cNvPr id="15" name="楕円 14">
            <a:extLst>
              <a:ext uri="{FF2B5EF4-FFF2-40B4-BE49-F238E27FC236}">
                <a16:creationId xmlns:a16="http://schemas.microsoft.com/office/drawing/2014/main" id="{4D19E642-4ACD-4601-ACEA-D650E1BAF4DB}"/>
              </a:ext>
            </a:extLst>
          </p:cNvPr>
          <p:cNvSpPr/>
          <p:nvPr/>
        </p:nvSpPr>
        <p:spPr>
          <a:xfrm>
            <a:off x="1153411" y="16997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B0431E53-0A9B-45F2-B213-D282CBC707BE}"/>
              </a:ext>
            </a:extLst>
          </p:cNvPr>
          <p:cNvSpPr/>
          <p:nvPr/>
        </p:nvSpPr>
        <p:spPr>
          <a:xfrm>
            <a:off x="1305811" y="18521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DD3AEEA-4224-4657-A4B5-A25DCD9E062D}"/>
              </a:ext>
            </a:extLst>
          </p:cNvPr>
          <p:cNvSpPr/>
          <p:nvPr/>
        </p:nvSpPr>
        <p:spPr>
          <a:xfrm>
            <a:off x="1458211" y="20045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FF375096-3358-46DA-AFFE-6359C4BB408E}"/>
              </a:ext>
            </a:extLst>
          </p:cNvPr>
          <p:cNvSpPr/>
          <p:nvPr/>
        </p:nvSpPr>
        <p:spPr>
          <a:xfrm>
            <a:off x="1610611" y="21569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AEB2D17-DA44-429D-9198-28868E8B8CE8}"/>
              </a:ext>
            </a:extLst>
          </p:cNvPr>
          <p:cNvSpPr/>
          <p:nvPr/>
        </p:nvSpPr>
        <p:spPr>
          <a:xfrm>
            <a:off x="1763011" y="23093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92B9A01-CC4D-49D6-997C-AEC37F482056}"/>
              </a:ext>
            </a:extLst>
          </p:cNvPr>
          <p:cNvSpPr/>
          <p:nvPr/>
        </p:nvSpPr>
        <p:spPr>
          <a:xfrm>
            <a:off x="1915411" y="24617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BD6B4F23-D633-430F-8A23-412B201E21F3}"/>
              </a:ext>
            </a:extLst>
          </p:cNvPr>
          <p:cNvSpPr/>
          <p:nvPr/>
        </p:nvSpPr>
        <p:spPr>
          <a:xfrm>
            <a:off x="2067811" y="261410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0AB0CA48-BF1B-46E3-B795-EF4A75F4BD33}"/>
              </a:ext>
            </a:extLst>
          </p:cNvPr>
          <p:cNvSpPr/>
          <p:nvPr/>
        </p:nvSpPr>
        <p:spPr>
          <a:xfrm>
            <a:off x="2056580" y="2371866"/>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4990BAEF-886E-4CC4-8EEA-E09AB7DA0856}"/>
              </a:ext>
            </a:extLst>
          </p:cNvPr>
          <p:cNvSpPr/>
          <p:nvPr/>
        </p:nvSpPr>
        <p:spPr>
          <a:xfrm>
            <a:off x="1777449" y="245849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73AEE64D-BBE2-40FF-90B6-8D6350F4F1FB}"/>
              </a:ext>
            </a:extLst>
          </p:cNvPr>
          <p:cNvSpPr/>
          <p:nvPr/>
        </p:nvSpPr>
        <p:spPr>
          <a:xfrm>
            <a:off x="1796699" y="2160108"/>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29079DA6-FF75-4EA1-A0B1-18034271A03E}"/>
              </a:ext>
            </a:extLst>
          </p:cNvPr>
          <p:cNvSpPr/>
          <p:nvPr/>
        </p:nvSpPr>
        <p:spPr>
          <a:xfrm>
            <a:off x="1584943" y="2025356"/>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5B324C6C-8C3E-474C-9F8F-B65FABE246E5}"/>
              </a:ext>
            </a:extLst>
          </p:cNvPr>
          <p:cNvSpPr/>
          <p:nvPr/>
        </p:nvSpPr>
        <p:spPr>
          <a:xfrm>
            <a:off x="1286560" y="1948354"/>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627B140A-D61B-4950-9494-9BD98D017176}"/>
              </a:ext>
            </a:extLst>
          </p:cNvPr>
          <p:cNvSpPr/>
          <p:nvPr/>
        </p:nvSpPr>
        <p:spPr>
          <a:xfrm>
            <a:off x="1546441" y="2256360"/>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279BB0C3-B2AE-4C77-810F-92881D55D69F}"/>
              </a:ext>
            </a:extLst>
          </p:cNvPr>
          <p:cNvSpPr/>
          <p:nvPr/>
        </p:nvSpPr>
        <p:spPr>
          <a:xfrm>
            <a:off x="1315434" y="2275613"/>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462B010D-CB61-4CF0-BF95-CD1FEACCF623}"/>
              </a:ext>
            </a:extLst>
          </p:cNvPr>
          <p:cNvSpPr/>
          <p:nvPr/>
        </p:nvSpPr>
        <p:spPr>
          <a:xfrm>
            <a:off x="1796700" y="1919479"/>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A0EF4DE1-BE5F-47A3-B351-416A9616D08E}"/>
              </a:ext>
            </a:extLst>
          </p:cNvPr>
          <p:cNvSpPr/>
          <p:nvPr/>
        </p:nvSpPr>
        <p:spPr>
          <a:xfrm>
            <a:off x="1458211" y="1852102"/>
            <a:ext cx="96252" cy="986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8472A2C-532D-4625-A3F1-DB0D6789905E}"/>
              </a:ext>
            </a:extLst>
          </p:cNvPr>
          <p:cNvSpPr txBox="1"/>
          <p:nvPr/>
        </p:nvSpPr>
        <p:spPr>
          <a:xfrm>
            <a:off x="2390273" y="1512153"/>
            <a:ext cx="9304421" cy="461665"/>
          </a:xfrm>
          <a:prstGeom prst="rect">
            <a:avLst/>
          </a:prstGeom>
          <a:noFill/>
        </p:spPr>
        <p:txBody>
          <a:bodyPr wrap="square" rtlCol="0">
            <a:spAutoFit/>
          </a:bodyPr>
          <a:lstStyle/>
          <a:p>
            <a:r>
              <a:rPr lang="ja-JP" altLang="en-US" sz="2400" dirty="0"/>
              <a:t>もし左のデータを</a:t>
            </a:r>
            <a:r>
              <a:rPr lang="en-US" altLang="ja-JP" sz="2400" dirty="0"/>
              <a:t>1</a:t>
            </a:r>
            <a:r>
              <a:rPr lang="ja-JP" altLang="en-US" sz="2400" dirty="0"/>
              <a:t>次元にするとしたらどのように基底をとるか？</a:t>
            </a:r>
            <a:endParaRPr kumimoji="1" lang="ja-JP" altLang="en-US" sz="2400" dirty="0"/>
          </a:p>
        </p:txBody>
      </p:sp>
      <p:sp>
        <p:nvSpPr>
          <p:cNvPr id="33" name="テキスト ボックス 32">
            <a:extLst>
              <a:ext uri="{FF2B5EF4-FFF2-40B4-BE49-F238E27FC236}">
                <a16:creationId xmlns:a16="http://schemas.microsoft.com/office/drawing/2014/main" id="{7D5C3B8B-DFF3-475D-B6AB-1E354CDBF282}"/>
              </a:ext>
            </a:extLst>
          </p:cNvPr>
          <p:cNvSpPr txBox="1"/>
          <p:nvPr/>
        </p:nvSpPr>
        <p:spPr>
          <a:xfrm>
            <a:off x="230520" y="3701648"/>
            <a:ext cx="6222732" cy="369332"/>
          </a:xfrm>
          <a:prstGeom prst="rect">
            <a:avLst/>
          </a:prstGeom>
          <a:noFill/>
        </p:spPr>
        <p:txBody>
          <a:bodyPr wrap="square">
            <a:spAutoFit/>
          </a:bodyPr>
          <a:lstStyle/>
          <a:p>
            <a:r>
              <a:rPr kumimoji="1" lang="ja-JP" altLang="en-US" dirty="0"/>
              <a:t>主成分分析を利用したデノイズ </a:t>
            </a:r>
            <a:endParaRPr lang="ja-JP" altLang="en-US" dirty="0"/>
          </a:p>
        </p:txBody>
      </p:sp>
      <p:cxnSp>
        <p:nvCxnSpPr>
          <p:cNvPr id="34" name="直線コネクタ 33">
            <a:extLst>
              <a:ext uri="{FF2B5EF4-FFF2-40B4-BE49-F238E27FC236}">
                <a16:creationId xmlns:a16="http://schemas.microsoft.com/office/drawing/2014/main" id="{009113F5-735A-4963-89C7-EE67280DD375}"/>
              </a:ext>
            </a:extLst>
          </p:cNvPr>
          <p:cNvCxnSpPr>
            <a:cxnSpLocks/>
          </p:cNvCxnSpPr>
          <p:nvPr/>
        </p:nvCxnSpPr>
        <p:spPr>
          <a:xfrm>
            <a:off x="961639" y="1596943"/>
            <a:ext cx="1428634" cy="122041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矢印: 右 37">
            <a:extLst>
              <a:ext uri="{FF2B5EF4-FFF2-40B4-BE49-F238E27FC236}">
                <a16:creationId xmlns:a16="http://schemas.microsoft.com/office/drawing/2014/main" id="{8404B221-F1DD-4120-8BEB-C6557BC0D417}"/>
              </a:ext>
            </a:extLst>
          </p:cNvPr>
          <p:cNvSpPr/>
          <p:nvPr/>
        </p:nvSpPr>
        <p:spPr>
          <a:xfrm>
            <a:off x="2769568" y="2279779"/>
            <a:ext cx="738839" cy="390087"/>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A6E44D0-D4E3-4294-9206-C91EADC62754}"/>
              </a:ext>
            </a:extLst>
          </p:cNvPr>
          <p:cNvSpPr txBox="1"/>
          <p:nvPr/>
        </p:nvSpPr>
        <p:spPr>
          <a:xfrm>
            <a:off x="3613398" y="2148172"/>
            <a:ext cx="6510791" cy="830997"/>
          </a:xfrm>
          <a:prstGeom prst="rect">
            <a:avLst/>
          </a:prstGeom>
          <a:noFill/>
        </p:spPr>
        <p:txBody>
          <a:bodyPr wrap="square" rtlCol="0">
            <a:spAutoFit/>
          </a:bodyPr>
          <a:lstStyle/>
          <a:p>
            <a:r>
              <a:rPr lang="ja-JP" altLang="en-US" sz="2400" dirty="0"/>
              <a:t>分散が最大になるように軸をとる</a:t>
            </a:r>
            <a:endParaRPr lang="en-US" altLang="ja-JP" sz="2400" dirty="0"/>
          </a:p>
          <a:p>
            <a:r>
              <a:rPr lang="en-US" altLang="ja-JP" sz="2400" dirty="0" err="1"/>
              <a:t>x,y</a:t>
            </a:r>
            <a:r>
              <a:rPr lang="ja-JP" altLang="en-US" sz="2400" dirty="0"/>
              <a:t>の情報を保持したまま</a:t>
            </a:r>
            <a:r>
              <a:rPr lang="en-US" altLang="ja-JP" sz="2400" dirty="0"/>
              <a:t>1</a:t>
            </a:r>
            <a:r>
              <a:rPr lang="ja-JP" altLang="en-US" sz="2400" dirty="0"/>
              <a:t>次元に削減できる</a:t>
            </a:r>
            <a:endParaRPr lang="en-US" altLang="ja-JP" sz="2400" dirty="0"/>
          </a:p>
        </p:txBody>
      </p:sp>
    </p:spTree>
    <p:extLst>
      <p:ext uri="{BB962C8B-B14F-4D97-AF65-F5344CB8AC3E}">
        <p14:creationId xmlns:p14="http://schemas.microsoft.com/office/powerpoint/2010/main" val="32329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分析化学における</a:t>
            </a:r>
            <a:r>
              <a:rPr lang="en-US" altLang="ja-JP" dirty="0">
                <a:solidFill>
                  <a:schemeClr val="bg1"/>
                </a:solidFill>
                <a:latin typeface="ＭＳ ゴシック" panose="020B0609070205080204" pitchFamily="49" charset="-128"/>
                <a:ea typeface="ＭＳ ゴシック" panose="020B0609070205080204" pitchFamily="49" charset="-128"/>
              </a:rPr>
              <a:t>AI</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a:t>
            </a:r>
            <a:r>
              <a:rPr lang="ja-JP" altLang="en-US" dirty="0">
                <a:solidFill>
                  <a:schemeClr val="bg1"/>
                </a:solidFill>
                <a:latin typeface="ＭＳ ゴシック" panose="020B0609070205080204" pitchFamily="49" charset="-128"/>
                <a:ea typeface="ＭＳ ゴシック" panose="020B0609070205080204" pitchFamily="49" charset="-128"/>
              </a:rPr>
              <a:t>クラスタリング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正方形/長方形 2">
            <a:extLst>
              <a:ext uri="{FF2B5EF4-FFF2-40B4-BE49-F238E27FC236}">
                <a16:creationId xmlns:a16="http://schemas.microsoft.com/office/drawing/2014/main" id="{F8794AAF-7946-4BAE-8000-CFCA0F8CE68E}"/>
              </a:ext>
            </a:extLst>
          </p:cNvPr>
          <p:cNvSpPr/>
          <p:nvPr/>
        </p:nvSpPr>
        <p:spPr>
          <a:xfrm>
            <a:off x="8520760" y="1549315"/>
            <a:ext cx="1665514"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D13FF18-A72F-4C1C-828E-3D13C6E6F64B}"/>
              </a:ext>
            </a:extLst>
          </p:cNvPr>
          <p:cNvSpPr/>
          <p:nvPr/>
        </p:nvSpPr>
        <p:spPr>
          <a:xfrm>
            <a:off x="8868188" y="161468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AD64DA6-3A42-4178-A247-B5432445B274}"/>
              </a:ext>
            </a:extLst>
          </p:cNvPr>
          <p:cNvSpPr/>
          <p:nvPr/>
        </p:nvSpPr>
        <p:spPr>
          <a:xfrm>
            <a:off x="9020588" y="176708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DC1A54C-DCF7-4F13-888D-D76FC8E4B9EE}"/>
              </a:ext>
            </a:extLst>
          </p:cNvPr>
          <p:cNvSpPr/>
          <p:nvPr/>
        </p:nvSpPr>
        <p:spPr>
          <a:xfrm>
            <a:off x="8805954" y="177222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08EA001-A5AE-4EC3-987F-3323EEB3C62C}"/>
              </a:ext>
            </a:extLst>
          </p:cNvPr>
          <p:cNvSpPr/>
          <p:nvPr/>
        </p:nvSpPr>
        <p:spPr>
          <a:xfrm>
            <a:off x="9049823" y="1647159"/>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33DE5CD-0070-4AB0-80A2-45157FE11157}"/>
              </a:ext>
            </a:extLst>
          </p:cNvPr>
          <p:cNvSpPr/>
          <p:nvPr/>
        </p:nvSpPr>
        <p:spPr>
          <a:xfrm>
            <a:off x="9257265" y="2199902"/>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E9CCF3B-0975-4ECA-AF12-4A4E4E45B793}"/>
              </a:ext>
            </a:extLst>
          </p:cNvPr>
          <p:cNvSpPr/>
          <p:nvPr/>
        </p:nvSpPr>
        <p:spPr>
          <a:xfrm>
            <a:off x="9374372" y="2298519"/>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3030B68-2C8B-4472-A92F-26F4D81CE9C6}"/>
              </a:ext>
            </a:extLst>
          </p:cNvPr>
          <p:cNvSpPr/>
          <p:nvPr/>
        </p:nvSpPr>
        <p:spPr>
          <a:xfrm>
            <a:off x="9394143" y="2189433"/>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C749E539-7358-4530-8A79-0E0DF0154954}"/>
              </a:ext>
            </a:extLst>
          </p:cNvPr>
          <p:cNvSpPr/>
          <p:nvPr/>
        </p:nvSpPr>
        <p:spPr>
          <a:xfrm>
            <a:off x="9696175" y="1729761"/>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A2E2B29-F277-4EDA-8048-4882AA2D073F}"/>
              </a:ext>
            </a:extLst>
          </p:cNvPr>
          <p:cNvSpPr/>
          <p:nvPr/>
        </p:nvSpPr>
        <p:spPr>
          <a:xfrm>
            <a:off x="9780968" y="1813180"/>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DDE7A33-6E1E-4B53-9656-5DBE50CEAB96}"/>
              </a:ext>
            </a:extLst>
          </p:cNvPr>
          <p:cNvSpPr/>
          <p:nvPr/>
        </p:nvSpPr>
        <p:spPr>
          <a:xfrm>
            <a:off x="9844357" y="1656493"/>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7798AA1-583B-4DBA-8379-687E9ED65DC1}"/>
              </a:ext>
            </a:extLst>
          </p:cNvPr>
          <p:cNvSpPr/>
          <p:nvPr/>
        </p:nvSpPr>
        <p:spPr>
          <a:xfrm>
            <a:off x="9525911" y="2253155"/>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44F14D8-9828-42C0-88E3-5D461D3B3809}"/>
              </a:ext>
            </a:extLst>
          </p:cNvPr>
          <p:cNvSpPr txBox="1"/>
          <p:nvPr/>
        </p:nvSpPr>
        <p:spPr>
          <a:xfrm>
            <a:off x="5969268" y="6269073"/>
            <a:ext cx="6222732" cy="369332"/>
          </a:xfrm>
          <a:prstGeom prst="rect">
            <a:avLst/>
          </a:prstGeom>
          <a:noFill/>
        </p:spPr>
        <p:txBody>
          <a:bodyPr wrap="square">
            <a:spAutoFit/>
          </a:bodyPr>
          <a:lstStyle/>
          <a:p>
            <a:r>
              <a:rPr lang="en-US" altLang="ja-JP" b="0" dirty="0">
                <a:solidFill>
                  <a:srgbClr val="000000"/>
                </a:solidFill>
                <a:effectLst/>
                <a:latin typeface="Roboto" panose="02000000000000000000" pitchFamily="2" charset="0"/>
              </a:rPr>
              <a:t>J.</a:t>
            </a:r>
            <a:r>
              <a:rPr lang="ja-JP" altLang="en-US" b="0" dirty="0">
                <a:solidFill>
                  <a:srgbClr val="000000"/>
                </a:solidFill>
                <a:effectLst/>
                <a:latin typeface="Roboto" panose="02000000000000000000" pitchFamily="2" charset="0"/>
              </a:rPr>
              <a:t> </a:t>
            </a:r>
            <a:r>
              <a:rPr lang="en-US" altLang="ja-JP" b="0" dirty="0" err="1">
                <a:solidFill>
                  <a:srgbClr val="000000"/>
                </a:solidFill>
                <a:effectLst/>
                <a:latin typeface="Roboto" panose="02000000000000000000" pitchFamily="2" charset="0"/>
              </a:rPr>
              <a:t>Ofner</a:t>
            </a:r>
            <a:r>
              <a:rPr lang="ja-JP" altLang="en-US" b="0"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et</a:t>
            </a:r>
            <a:r>
              <a:rPr lang="ja-JP" altLang="en-US" b="0" i="1"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al.,</a:t>
            </a:r>
            <a:r>
              <a:rPr lang="ja-JP" altLang="en-US" b="0" i="1"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Anal. Chem.</a:t>
            </a:r>
            <a:r>
              <a:rPr lang="en-US" altLang="ja-JP" b="0" i="0" dirty="0">
                <a:solidFill>
                  <a:srgbClr val="000000"/>
                </a:solidFill>
                <a:effectLst/>
                <a:latin typeface="Roboto" panose="02000000000000000000" pitchFamily="2" charset="0"/>
              </a:rPr>
              <a:t> 2015, 87, 18, 9413–9420</a:t>
            </a:r>
            <a:endParaRPr lang="ja-JP" altLang="en-US" dirty="0"/>
          </a:p>
        </p:txBody>
      </p:sp>
      <p:pic>
        <p:nvPicPr>
          <p:cNvPr id="2050" name="Picture 2">
            <a:extLst>
              <a:ext uri="{FF2B5EF4-FFF2-40B4-BE49-F238E27FC236}">
                <a16:creationId xmlns:a16="http://schemas.microsoft.com/office/drawing/2014/main" id="{1B66D115-15B5-42B4-B4FE-D59B61E10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92" y="4393194"/>
            <a:ext cx="3713180" cy="2094233"/>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D5A25A01-D2FF-4187-B311-9054F789E32C}"/>
              </a:ext>
            </a:extLst>
          </p:cNvPr>
          <p:cNvSpPr txBox="1"/>
          <p:nvPr/>
        </p:nvSpPr>
        <p:spPr>
          <a:xfrm>
            <a:off x="4912809" y="4669990"/>
            <a:ext cx="6907015" cy="461665"/>
          </a:xfrm>
          <a:prstGeom prst="rect">
            <a:avLst/>
          </a:prstGeom>
          <a:noFill/>
        </p:spPr>
        <p:txBody>
          <a:bodyPr wrap="square" rtlCol="0">
            <a:spAutoFit/>
          </a:bodyPr>
          <a:lstStyle/>
          <a:p>
            <a:r>
              <a:rPr lang="ja-JP" altLang="en-US" sz="2400" dirty="0"/>
              <a:t>スペクトル情報を基に、粒子をクラスタリング</a:t>
            </a:r>
            <a:endParaRPr lang="en-US" altLang="ja-JP" sz="2400" dirty="0"/>
          </a:p>
        </p:txBody>
      </p:sp>
      <p:sp>
        <p:nvSpPr>
          <p:cNvPr id="22" name="テキスト ボックス 21">
            <a:extLst>
              <a:ext uri="{FF2B5EF4-FFF2-40B4-BE49-F238E27FC236}">
                <a16:creationId xmlns:a16="http://schemas.microsoft.com/office/drawing/2014/main" id="{2C845198-A344-460F-9818-456EDC414526}"/>
              </a:ext>
            </a:extLst>
          </p:cNvPr>
          <p:cNvSpPr txBox="1"/>
          <p:nvPr/>
        </p:nvSpPr>
        <p:spPr>
          <a:xfrm>
            <a:off x="201644" y="977927"/>
            <a:ext cx="6222732" cy="523220"/>
          </a:xfrm>
          <a:prstGeom prst="rect">
            <a:avLst/>
          </a:prstGeom>
          <a:noFill/>
        </p:spPr>
        <p:txBody>
          <a:bodyPr wrap="square">
            <a:spAutoFit/>
          </a:bodyPr>
          <a:lstStyle/>
          <a:p>
            <a:r>
              <a:rPr lang="en-US" altLang="ja-JP" sz="2800" dirty="0"/>
              <a:t>k-means</a:t>
            </a:r>
            <a:endParaRPr lang="ja-JP" altLang="en-US" sz="2800" dirty="0"/>
          </a:p>
        </p:txBody>
      </p:sp>
      <p:sp>
        <p:nvSpPr>
          <p:cNvPr id="23" name="テキスト ボックス 22">
            <a:extLst>
              <a:ext uri="{FF2B5EF4-FFF2-40B4-BE49-F238E27FC236}">
                <a16:creationId xmlns:a16="http://schemas.microsoft.com/office/drawing/2014/main" id="{A8A265A0-D4A8-4000-85C7-D2406A362027}"/>
              </a:ext>
            </a:extLst>
          </p:cNvPr>
          <p:cNvSpPr txBox="1"/>
          <p:nvPr/>
        </p:nvSpPr>
        <p:spPr>
          <a:xfrm>
            <a:off x="573546" y="1514943"/>
            <a:ext cx="6907015" cy="1569660"/>
          </a:xfrm>
          <a:prstGeom prst="rect">
            <a:avLst/>
          </a:prstGeom>
          <a:noFill/>
        </p:spPr>
        <p:txBody>
          <a:bodyPr wrap="square" rtlCol="0">
            <a:spAutoFit/>
          </a:bodyPr>
          <a:lstStyle/>
          <a:p>
            <a:r>
              <a:rPr lang="ja-JP" altLang="en-US" sz="2400" dirty="0"/>
              <a:t>ランダムにクラスターを分割</a:t>
            </a:r>
            <a:endParaRPr lang="en-US" altLang="ja-JP" sz="2400" dirty="0"/>
          </a:p>
          <a:p>
            <a:r>
              <a:rPr lang="ja-JP" altLang="en-US" sz="2400" dirty="0"/>
              <a:t>各クラスターの重心を求める</a:t>
            </a:r>
            <a:endParaRPr lang="en-US" altLang="ja-JP" sz="2400" dirty="0"/>
          </a:p>
          <a:p>
            <a:r>
              <a:rPr lang="ja-JP" altLang="en-US" sz="2400" dirty="0"/>
              <a:t>最もクラスターの重心に近いクラスターに変更</a:t>
            </a:r>
            <a:endParaRPr lang="en-US" altLang="ja-JP" sz="2400" dirty="0"/>
          </a:p>
          <a:p>
            <a:r>
              <a:rPr lang="ja-JP" altLang="en-US" sz="2400" dirty="0"/>
              <a:t>繰り返し、点が変わらなくなったら終了</a:t>
            </a:r>
            <a:endParaRPr lang="en-US" altLang="ja-JP" sz="2400" dirty="0"/>
          </a:p>
        </p:txBody>
      </p:sp>
      <p:sp>
        <p:nvSpPr>
          <p:cNvPr id="24" name="テキスト ボックス 23">
            <a:extLst>
              <a:ext uri="{FF2B5EF4-FFF2-40B4-BE49-F238E27FC236}">
                <a16:creationId xmlns:a16="http://schemas.microsoft.com/office/drawing/2014/main" id="{5ABEC791-7234-4F14-82FE-5E901F909ADB}"/>
              </a:ext>
            </a:extLst>
          </p:cNvPr>
          <p:cNvSpPr txBox="1"/>
          <p:nvPr/>
        </p:nvSpPr>
        <p:spPr>
          <a:xfrm>
            <a:off x="201644" y="3870449"/>
            <a:ext cx="7670786" cy="461665"/>
          </a:xfrm>
          <a:prstGeom prst="rect">
            <a:avLst/>
          </a:prstGeom>
          <a:noFill/>
        </p:spPr>
        <p:txBody>
          <a:bodyPr wrap="square" rtlCol="0">
            <a:spAutoFit/>
          </a:bodyPr>
          <a:lstStyle/>
          <a:p>
            <a:r>
              <a:rPr lang="ja-JP" altLang="en-US" sz="2400" dirty="0"/>
              <a:t>教師なし学習を用いた画像、スペクトルデータの分類</a:t>
            </a:r>
            <a:endParaRPr lang="en-US" altLang="ja-JP" sz="2400" dirty="0"/>
          </a:p>
        </p:txBody>
      </p:sp>
    </p:spTree>
    <p:extLst>
      <p:ext uri="{BB962C8B-B14F-4D97-AF65-F5344CB8AC3E}">
        <p14:creationId xmlns:p14="http://schemas.microsoft.com/office/powerpoint/2010/main" val="4067856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具体例</a:t>
            </a:r>
            <a:r>
              <a:rPr lang="en-US" altLang="ja-JP" dirty="0">
                <a:solidFill>
                  <a:schemeClr val="bg1"/>
                </a:solidFill>
                <a:latin typeface="ＭＳ ゴシック" panose="020B0609070205080204" pitchFamily="49" charset="-128"/>
                <a:ea typeface="ＭＳ ゴシック" panose="020B0609070205080204" pitchFamily="49" charset="-128"/>
              </a:rPr>
              <a:t>(</a:t>
            </a:r>
            <a:r>
              <a:rPr lang="ja-JP" altLang="en-US" dirty="0">
                <a:solidFill>
                  <a:schemeClr val="bg1"/>
                </a:solidFill>
                <a:latin typeface="ＭＳ ゴシック" panose="020B0609070205080204" pitchFamily="49" charset="-128"/>
                <a:ea typeface="ＭＳ ゴシック" panose="020B0609070205080204" pitchFamily="49" charset="-128"/>
              </a:rPr>
              <a:t>回帰</a:t>
            </a:r>
            <a:r>
              <a:rPr lang="en-US" altLang="ja-JP" dirty="0">
                <a:solidFill>
                  <a:schemeClr val="bg1"/>
                </a:solidFill>
                <a:latin typeface="ＭＳ ゴシック" panose="020B0609070205080204" pitchFamily="49" charset="-128"/>
                <a:ea typeface="ＭＳ ゴシック" panose="020B0609070205080204" pitchFamily="49" charset="-128"/>
              </a:rPr>
              <a:t>)</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cxnSp>
        <p:nvCxnSpPr>
          <p:cNvPr id="3" name="直線矢印コネクタ 2">
            <a:extLst>
              <a:ext uri="{FF2B5EF4-FFF2-40B4-BE49-F238E27FC236}">
                <a16:creationId xmlns:a16="http://schemas.microsoft.com/office/drawing/2014/main" id="{EDC5BB7C-3503-4936-8317-4DACBC3D8DA1}"/>
              </a:ext>
            </a:extLst>
          </p:cNvPr>
          <p:cNvCxnSpPr>
            <a:cxnSpLocks/>
          </p:cNvCxnSpPr>
          <p:nvPr/>
        </p:nvCxnSpPr>
        <p:spPr>
          <a:xfrm>
            <a:off x="681428" y="3611868"/>
            <a:ext cx="2089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3DAE93F4-D1EB-426E-9E64-62D1C9EC3971}"/>
              </a:ext>
            </a:extLst>
          </p:cNvPr>
          <p:cNvCxnSpPr>
            <a:cxnSpLocks/>
          </p:cNvCxnSpPr>
          <p:nvPr/>
        </p:nvCxnSpPr>
        <p:spPr>
          <a:xfrm flipV="1">
            <a:off x="833828" y="2184828"/>
            <a:ext cx="0" cy="1579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0D9E6281-35AC-4F10-88B6-88DABBED4AE9}"/>
              </a:ext>
            </a:extLst>
          </p:cNvPr>
          <p:cNvSpPr/>
          <p:nvPr/>
        </p:nvSpPr>
        <p:spPr>
          <a:xfrm>
            <a:off x="1449986" y="2404809"/>
            <a:ext cx="112237"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2DF8012-6782-4AC6-A21E-56524A8AA356}"/>
              </a:ext>
            </a:extLst>
          </p:cNvPr>
          <p:cNvSpPr/>
          <p:nvPr/>
        </p:nvSpPr>
        <p:spPr>
          <a:xfrm>
            <a:off x="1773085" y="3298961"/>
            <a:ext cx="112237"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36AD42AD-E108-4D1F-9C72-B17A0198E924}"/>
              </a:ext>
            </a:extLst>
          </p:cNvPr>
          <p:cNvSpPr/>
          <p:nvPr/>
        </p:nvSpPr>
        <p:spPr>
          <a:xfrm>
            <a:off x="2408893" y="3064082"/>
            <a:ext cx="112237"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67DFA5A0-AB7A-4B29-8431-87E5B721986F}"/>
                  </a:ext>
                </a:extLst>
              </p:cNvPr>
              <p:cNvSpPr txBox="1"/>
              <p:nvPr/>
            </p:nvSpPr>
            <p:spPr>
              <a:xfrm>
                <a:off x="1139630" y="3611868"/>
                <a:ext cx="912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rPr>
                        <m:t>𝑥</m:t>
                      </m:r>
                    </m:oMath>
                  </m:oMathPara>
                </a14:m>
                <a:endParaRPr lang="ja-JP" altLang="en-US" dirty="0"/>
              </a:p>
            </p:txBody>
          </p:sp>
        </mc:Choice>
        <mc:Fallback xmlns="">
          <p:sp>
            <p:nvSpPr>
              <p:cNvPr id="8" name="テキスト ボックス 7">
                <a:extLst>
                  <a:ext uri="{FF2B5EF4-FFF2-40B4-BE49-F238E27FC236}">
                    <a16:creationId xmlns:a16="http://schemas.microsoft.com/office/drawing/2014/main" id="{67DFA5A0-AB7A-4B29-8431-87E5B721986F}"/>
                  </a:ext>
                </a:extLst>
              </p:cNvPr>
              <p:cNvSpPr txBox="1">
                <a:spLocks noRot="1" noChangeAspect="1" noMove="1" noResize="1" noEditPoints="1" noAdjustHandles="1" noChangeArrowheads="1" noChangeShapeType="1" noTextEdit="1"/>
              </p:cNvSpPr>
              <p:nvPr/>
            </p:nvSpPr>
            <p:spPr>
              <a:xfrm>
                <a:off x="1139630" y="3611868"/>
                <a:ext cx="912256"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F3A91A87-BEBE-4D94-8CA9-F9319F5222AA}"/>
                  </a:ext>
                </a:extLst>
              </p:cNvPr>
              <p:cNvSpPr txBox="1"/>
              <p:nvPr/>
            </p:nvSpPr>
            <p:spPr>
              <a:xfrm>
                <a:off x="255111" y="2603855"/>
                <a:ext cx="52766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latin typeface="Cambria Math" panose="02040503050406030204" pitchFamily="18" charset="0"/>
                        </a:rPr>
                        <m:t>𝑦</m:t>
                      </m:r>
                    </m:oMath>
                  </m:oMathPara>
                </a14:m>
                <a:endParaRPr lang="ja-JP" altLang="en-US" dirty="0"/>
              </a:p>
            </p:txBody>
          </p:sp>
        </mc:Choice>
        <mc:Fallback xmlns="">
          <p:sp>
            <p:nvSpPr>
              <p:cNvPr id="9" name="テキスト ボックス 8">
                <a:extLst>
                  <a:ext uri="{FF2B5EF4-FFF2-40B4-BE49-F238E27FC236}">
                    <a16:creationId xmlns:a16="http://schemas.microsoft.com/office/drawing/2014/main" id="{F3A91A87-BEBE-4D94-8CA9-F9319F5222AA}"/>
                  </a:ext>
                </a:extLst>
              </p:cNvPr>
              <p:cNvSpPr txBox="1">
                <a:spLocks noRot="1" noChangeAspect="1" noMove="1" noResize="1" noEditPoints="1" noAdjustHandles="1" noChangeArrowheads="1" noChangeShapeType="1" noTextEdit="1"/>
              </p:cNvSpPr>
              <p:nvPr/>
            </p:nvSpPr>
            <p:spPr>
              <a:xfrm>
                <a:off x="255111" y="2603855"/>
                <a:ext cx="527666" cy="369332"/>
              </a:xfrm>
              <a:prstGeom prst="rect">
                <a:avLst/>
              </a:prstGeom>
              <a:blipFill>
                <a:blip r:embed="rId3"/>
                <a:stretch>
                  <a:fillRect b="-6557"/>
                </a:stretch>
              </a:blipFill>
            </p:spPr>
            <p:txBody>
              <a:bodyPr/>
              <a:lstStyle/>
              <a:p>
                <a:r>
                  <a:rPr lang="ja-JP" altLang="en-US">
                    <a:noFill/>
                  </a:rPr>
                  <a:t> </a:t>
                </a:r>
              </a:p>
            </p:txBody>
          </p:sp>
        </mc:Fallback>
      </mc:AlternateContent>
      <p:cxnSp>
        <p:nvCxnSpPr>
          <p:cNvPr id="10" name="直線コネクタ 9">
            <a:extLst>
              <a:ext uri="{FF2B5EF4-FFF2-40B4-BE49-F238E27FC236}">
                <a16:creationId xmlns:a16="http://schemas.microsoft.com/office/drawing/2014/main" id="{A2555E5B-9FD3-49C8-A675-E62FA53346E1}"/>
              </a:ext>
            </a:extLst>
          </p:cNvPr>
          <p:cNvCxnSpPr>
            <a:cxnSpLocks/>
          </p:cNvCxnSpPr>
          <p:nvPr/>
        </p:nvCxnSpPr>
        <p:spPr>
          <a:xfrm>
            <a:off x="888688" y="2226355"/>
            <a:ext cx="1635708" cy="141222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77DFB443-4AA7-4B14-B83C-AF2F9E090341}"/>
              </a:ext>
            </a:extLst>
          </p:cNvPr>
          <p:cNvSpPr txBox="1"/>
          <p:nvPr/>
        </p:nvSpPr>
        <p:spPr>
          <a:xfrm>
            <a:off x="395087" y="1601274"/>
            <a:ext cx="7320467" cy="369332"/>
          </a:xfrm>
          <a:prstGeom prst="rect">
            <a:avLst/>
          </a:prstGeom>
          <a:noFill/>
        </p:spPr>
        <p:txBody>
          <a:bodyPr wrap="square">
            <a:spAutoFit/>
          </a:bodyPr>
          <a:lstStyle/>
          <a:p>
            <a:r>
              <a:rPr lang="ja-JP" altLang="en-US" u="sng" dirty="0"/>
              <a:t>最も単純な回帰問題：　線形単回帰　</a:t>
            </a:r>
            <a:r>
              <a:rPr lang="en-US" altLang="ja-JP" u="sng" dirty="0"/>
              <a:t>c.f.</a:t>
            </a:r>
            <a:r>
              <a:rPr lang="ja-JP" altLang="en-US" u="sng" dirty="0"/>
              <a:t>ぶんせき講習　基礎編</a:t>
            </a:r>
          </a:p>
        </p:txBody>
      </p:sp>
      <p:sp>
        <p:nvSpPr>
          <p:cNvPr id="13" name="楕円 12">
            <a:extLst>
              <a:ext uri="{FF2B5EF4-FFF2-40B4-BE49-F238E27FC236}">
                <a16:creationId xmlns:a16="http://schemas.microsoft.com/office/drawing/2014/main" id="{AC55D75F-EC54-4B74-B841-40437DC25CDD}"/>
              </a:ext>
            </a:extLst>
          </p:cNvPr>
          <p:cNvSpPr/>
          <p:nvPr/>
        </p:nvSpPr>
        <p:spPr>
          <a:xfrm>
            <a:off x="964232" y="2590334"/>
            <a:ext cx="112237"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07BB04D2-061F-4532-9D87-7F61E22E9480}"/>
                  </a:ext>
                </a:extLst>
              </p:cNvPr>
              <p:cNvSpPr txBox="1"/>
              <p:nvPr/>
            </p:nvSpPr>
            <p:spPr>
              <a:xfrm>
                <a:off x="1936923" y="2368658"/>
                <a:ext cx="1738684" cy="369332"/>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kumimoji="1" lang="en-US" altLang="ja-JP" b="0" i="1" dirty="0" smtClean="0">
                          <a:solidFill>
                            <a:srgbClr val="FF0000"/>
                          </a:solidFill>
                          <a:latin typeface="Cambria Math" panose="02040503050406030204" pitchFamily="18" charset="0"/>
                        </a:rPr>
                        <m:t>𝑦</m:t>
                      </m:r>
                      <m:r>
                        <a:rPr kumimoji="1" lang="en-US" altLang="ja-JP" b="0" i="1" dirty="0" smtClean="0">
                          <a:solidFill>
                            <a:srgbClr val="FF0000"/>
                          </a:solidFill>
                          <a:latin typeface="Cambria Math" panose="02040503050406030204" pitchFamily="18" charset="0"/>
                        </a:rPr>
                        <m:t>=</m:t>
                      </m:r>
                      <m:sSub>
                        <m:sSubPr>
                          <m:ctrlPr>
                            <a:rPr kumimoji="1" lang="en-US" altLang="ja-JP" b="0" i="1" dirty="0" smtClean="0">
                              <a:solidFill>
                                <a:srgbClr val="FF0000"/>
                              </a:solidFill>
                              <a:latin typeface="Cambria Math" panose="02040503050406030204" pitchFamily="18" charset="0"/>
                            </a:rPr>
                          </m:ctrlPr>
                        </m:sSubPr>
                        <m:e>
                          <m:r>
                            <a:rPr kumimoji="1" lang="en-US" altLang="ja-JP" b="0" i="1" dirty="0" smtClean="0">
                              <a:solidFill>
                                <a:srgbClr val="FF0000"/>
                              </a:solidFill>
                              <a:latin typeface="Cambria Math" panose="02040503050406030204" pitchFamily="18" charset="0"/>
                            </a:rPr>
                            <m:t>𝑤</m:t>
                          </m:r>
                        </m:e>
                        <m:sub>
                          <m:r>
                            <a:rPr kumimoji="1" lang="en-US" altLang="ja-JP" b="0" i="1" dirty="0" smtClean="0">
                              <a:solidFill>
                                <a:srgbClr val="FF0000"/>
                              </a:solidFill>
                              <a:latin typeface="Cambria Math" panose="02040503050406030204" pitchFamily="18" charset="0"/>
                            </a:rPr>
                            <m:t>1</m:t>
                          </m:r>
                        </m:sub>
                      </m:sSub>
                      <m:r>
                        <a:rPr kumimoji="1" lang="en-US" altLang="ja-JP" b="0" i="1" dirty="0" smtClean="0">
                          <a:solidFill>
                            <a:srgbClr val="FF0000"/>
                          </a:solidFill>
                          <a:latin typeface="Cambria Math" panose="02040503050406030204" pitchFamily="18" charset="0"/>
                        </a:rPr>
                        <m:t>𝑥</m:t>
                      </m:r>
                      <m:r>
                        <a:rPr kumimoji="1" lang="en-US" altLang="ja-JP" b="0" i="1" dirty="0" smtClean="0">
                          <a:solidFill>
                            <a:srgbClr val="FF0000"/>
                          </a:solidFill>
                          <a:latin typeface="Cambria Math" panose="02040503050406030204" pitchFamily="18" charset="0"/>
                        </a:rPr>
                        <m:t>+</m:t>
                      </m:r>
                      <m:sSub>
                        <m:sSubPr>
                          <m:ctrlPr>
                            <a:rPr lang="en-US" altLang="ja-JP" i="1" dirty="0">
                              <a:solidFill>
                                <a:srgbClr val="FF0000"/>
                              </a:solidFill>
                              <a:latin typeface="Cambria Math" panose="02040503050406030204" pitchFamily="18" charset="0"/>
                            </a:rPr>
                          </m:ctrlPr>
                        </m:sSubPr>
                        <m:e>
                          <m:r>
                            <a:rPr lang="en-US" altLang="ja-JP" i="1" dirty="0">
                              <a:solidFill>
                                <a:srgbClr val="FF0000"/>
                              </a:solidFill>
                              <a:latin typeface="Cambria Math" panose="02040503050406030204" pitchFamily="18" charset="0"/>
                            </a:rPr>
                            <m:t>𝑤</m:t>
                          </m:r>
                        </m:e>
                        <m:sub>
                          <m:r>
                            <a:rPr lang="en-US" altLang="ja-JP" b="0" i="1" dirty="0" smtClean="0">
                              <a:solidFill>
                                <a:srgbClr val="FF0000"/>
                              </a:solidFill>
                              <a:latin typeface="Cambria Math" panose="02040503050406030204" pitchFamily="18" charset="0"/>
                            </a:rPr>
                            <m:t>0</m:t>
                          </m:r>
                        </m:sub>
                      </m:sSub>
                    </m:oMath>
                  </m:oMathPara>
                </a14:m>
                <a:endParaRPr lang="ja-JP" altLang="en-US" dirty="0">
                  <a:solidFill>
                    <a:srgbClr val="FF0000"/>
                  </a:solidFill>
                </a:endParaRPr>
              </a:p>
            </p:txBody>
          </p:sp>
        </mc:Choice>
        <mc:Fallback xmlns="">
          <p:sp>
            <p:nvSpPr>
              <p:cNvPr id="15" name="テキスト ボックス 14">
                <a:extLst>
                  <a:ext uri="{FF2B5EF4-FFF2-40B4-BE49-F238E27FC236}">
                    <a16:creationId xmlns:a16="http://schemas.microsoft.com/office/drawing/2014/main" id="{07BB04D2-061F-4532-9D87-7F61E22E9480}"/>
                  </a:ext>
                </a:extLst>
              </p:cNvPr>
              <p:cNvSpPr txBox="1">
                <a:spLocks noRot="1" noChangeAspect="1" noMove="1" noResize="1" noEditPoints="1" noAdjustHandles="1" noChangeArrowheads="1" noChangeShapeType="1" noTextEdit="1"/>
              </p:cNvSpPr>
              <p:nvPr/>
            </p:nvSpPr>
            <p:spPr>
              <a:xfrm>
                <a:off x="1936923" y="2368658"/>
                <a:ext cx="1738684" cy="369332"/>
              </a:xfrm>
              <a:prstGeom prst="rect">
                <a:avLst/>
              </a:prstGeom>
              <a:blipFill>
                <a:blip r:embed="rId4"/>
                <a:stretch>
                  <a:fillRect b="-6667"/>
                </a:stretch>
              </a:blipFill>
              <a:ln>
                <a:noFill/>
              </a:ln>
            </p:spPr>
            <p:txBody>
              <a:bodyPr/>
              <a:lstStyle/>
              <a:p>
                <a:r>
                  <a:rPr lang="ja-JP" altLang="en-US">
                    <a:noFill/>
                  </a:rPr>
                  <a:t> </a:t>
                </a:r>
              </a:p>
            </p:txBody>
          </p:sp>
        </mc:Fallback>
      </mc:AlternateContent>
      <p:cxnSp>
        <p:nvCxnSpPr>
          <p:cNvPr id="17" name="直線矢印コネクタ 16">
            <a:extLst>
              <a:ext uri="{FF2B5EF4-FFF2-40B4-BE49-F238E27FC236}">
                <a16:creationId xmlns:a16="http://schemas.microsoft.com/office/drawing/2014/main" id="{3E518EB3-DF5A-40FA-8B90-518C0C66A30E}"/>
              </a:ext>
            </a:extLst>
          </p:cNvPr>
          <p:cNvCxnSpPr>
            <a:cxnSpLocks/>
          </p:cNvCxnSpPr>
          <p:nvPr/>
        </p:nvCxnSpPr>
        <p:spPr>
          <a:xfrm>
            <a:off x="2466644" y="3179582"/>
            <a:ext cx="0" cy="3960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02672454-2FAF-41FF-8EDD-435F89BCD25F}"/>
              </a:ext>
            </a:extLst>
          </p:cNvPr>
          <p:cNvCxnSpPr>
            <a:cxnSpLocks/>
          </p:cNvCxnSpPr>
          <p:nvPr/>
        </p:nvCxnSpPr>
        <p:spPr>
          <a:xfrm>
            <a:off x="1833774" y="3059840"/>
            <a:ext cx="0" cy="2600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87F8DB1C-8A0D-47EE-8A38-A5BA3BC0C508}"/>
              </a:ext>
            </a:extLst>
          </p:cNvPr>
          <p:cNvCxnSpPr>
            <a:cxnSpLocks/>
          </p:cNvCxnSpPr>
          <p:nvPr/>
        </p:nvCxnSpPr>
        <p:spPr>
          <a:xfrm>
            <a:off x="1507737" y="2518077"/>
            <a:ext cx="0" cy="2600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AC49E1DD-2ABC-4019-9B0C-A6D5BDCD35B4}"/>
              </a:ext>
            </a:extLst>
          </p:cNvPr>
          <p:cNvCxnSpPr>
            <a:cxnSpLocks/>
          </p:cNvCxnSpPr>
          <p:nvPr/>
        </p:nvCxnSpPr>
        <p:spPr>
          <a:xfrm>
            <a:off x="1021983" y="2343841"/>
            <a:ext cx="0" cy="2600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36B7217A-CE13-46B2-A775-2824666E5968}"/>
                  </a:ext>
                </a:extLst>
              </p:cNvPr>
              <p:cNvSpPr txBox="1"/>
              <p:nvPr/>
            </p:nvSpPr>
            <p:spPr>
              <a:xfrm>
                <a:off x="3675607" y="1980006"/>
                <a:ext cx="7387652" cy="1200329"/>
              </a:xfrm>
              <a:prstGeom prst="rect">
                <a:avLst/>
              </a:prstGeom>
              <a:noFill/>
              <a:ln w="25400">
                <a:solidFill>
                  <a:srgbClr val="FF0000"/>
                </a:solidFill>
              </a:ln>
            </p:spPr>
            <p:txBody>
              <a:bodyPr wrap="square">
                <a:spAutoFit/>
              </a:bodyPr>
              <a:lstStyle/>
              <a:p>
                <a:r>
                  <a:rPr lang="ja-JP" altLang="en-US" sz="2400" b="1" dirty="0"/>
                  <a:t>最小二乗法</a:t>
                </a:r>
                <a:endParaRPr lang="en-US" altLang="ja-JP" sz="2400" b="1" dirty="0"/>
              </a:p>
              <a:p>
                <a:r>
                  <a:rPr lang="en-US" altLang="ja-JP" sz="2400" dirty="0"/>
                  <a:t> </a:t>
                </a:r>
                <a:r>
                  <a:rPr lang="ja-JP" altLang="en-US" sz="2400" dirty="0"/>
                  <a:t>　最小の図中の黒矢印の二乗の和（最小二乗誤差）</a:t>
                </a:r>
                <a:endParaRPr lang="en-US" altLang="ja-JP" sz="2400" dirty="0"/>
              </a:p>
              <a:p>
                <a:r>
                  <a:rPr lang="ja-JP" altLang="en-US" sz="2400" dirty="0"/>
                  <a:t>　になるパラメーター</a:t>
                </a:r>
                <a14:m>
                  <m:oMath xmlns:m="http://schemas.openxmlformats.org/officeDocument/2006/math">
                    <m:sSub>
                      <m:sSubPr>
                        <m:ctrlPr>
                          <a:rPr kumimoji="1" lang="en-US" altLang="ja-JP" sz="2400" b="0" i="1" dirty="0" smtClean="0">
                            <a:solidFill>
                              <a:schemeClr val="tx1"/>
                            </a:solidFill>
                            <a:latin typeface="Cambria Math" panose="02040503050406030204" pitchFamily="18" charset="0"/>
                          </a:rPr>
                        </m:ctrlPr>
                      </m:sSubPr>
                      <m:e>
                        <m:r>
                          <a:rPr kumimoji="1" lang="en-US" altLang="ja-JP" sz="2400" b="0" i="1" dirty="0" smtClean="0">
                            <a:solidFill>
                              <a:schemeClr val="tx1"/>
                            </a:solidFill>
                            <a:latin typeface="Cambria Math" panose="02040503050406030204" pitchFamily="18" charset="0"/>
                          </a:rPr>
                          <m:t>𝑤</m:t>
                        </m:r>
                      </m:e>
                      <m:sub>
                        <m:r>
                          <a:rPr kumimoji="1" lang="en-US" altLang="ja-JP" sz="2400" b="0" i="1" dirty="0" smtClean="0">
                            <a:solidFill>
                              <a:schemeClr val="tx1"/>
                            </a:solidFill>
                            <a:latin typeface="Cambria Math" panose="02040503050406030204" pitchFamily="18" charset="0"/>
                          </a:rPr>
                          <m:t>1</m:t>
                        </m:r>
                      </m:sub>
                    </m:sSub>
                  </m:oMath>
                </a14:m>
                <a:r>
                  <a:rPr lang="en-US" altLang="ja-JP" sz="2400" dirty="0">
                    <a:solidFill>
                      <a:schemeClr val="tx1"/>
                    </a:solidFill>
                  </a:rPr>
                  <a:t>, </a:t>
                </a:r>
                <a14:m>
                  <m:oMath xmlns:m="http://schemas.openxmlformats.org/officeDocument/2006/math">
                    <m:sSub>
                      <m:sSubPr>
                        <m:ctrlPr>
                          <a:rPr lang="en-US" altLang="ja-JP" sz="2400" i="1" dirty="0">
                            <a:solidFill>
                              <a:schemeClr val="tx1"/>
                            </a:solidFill>
                            <a:latin typeface="Cambria Math" panose="02040503050406030204" pitchFamily="18" charset="0"/>
                          </a:rPr>
                        </m:ctrlPr>
                      </m:sSubPr>
                      <m:e>
                        <m:r>
                          <a:rPr lang="en-US" altLang="ja-JP" sz="2400" i="1" dirty="0">
                            <a:solidFill>
                              <a:schemeClr val="tx1"/>
                            </a:solidFill>
                            <a:latin typeface="Cambria Math" panose="02040503050406030204" pitchFamily="18" charset="0"/>
                          </a:rPr>
                          <m:t>𝑤</m:t>
                        </m:r>
                      </m:e>
                      <m:sub>
                        <m:r>
                          <a:rPr lang="en-US" altLang="ja-JP" sz="2400" b="0" i="1" dirty="0" smtClean="0">
                            <a:solidFill>
                              <a:schemeClr val="tx1"/>
                            </a:solidFill>
                            <a:latin typeface="Cambria Math" panose="02040503050406030204" pitchFamily="18" charset="0"/>
                          </a:rPr>
                          <m:t>0</m:t>
                        </m:r>
                      </m:sub>
                    </m:sSub>
                    <m:r>
                      <a:rPr lang="ja-JP" altLang="en-US" sz="2400" i="1" dirty="0" smtClean="0">
                        <a:latin typeface="Cambria Math" panose="02040503050406030204" pitchFamily="18" charset="0"/>
                      </a:rPr>
                      <m:t>を</m:t>
                    </m:r>
                  </m:oMath>
                </a14:m>
                <a:r>
                  <a:rPr lang="ja-JP" altLang="en-US" sz="2400" dirty="0"/>
                  <a:t>求める。</a:t>
                </a:r>
              </a:p>
            </p:txBody>
          </p:sp>
        </mc:Choice>
        <mc:Fallback xmlns="">
          <p:sp>
            <p:nvSpPr>
              <p:cNvPr id="25" name="テキスト ボックス 24">
                <a:extLst>
                  <a:ext uri="{FF2B5EF4-FFF2-40B4-BE49-F238E27FC236}">
                    <a16:creationId xmlns:a16="http://schemas.microsoft.com/office/drawing/2014/main" id="{36B7217A-CE13-46B2-A775-2824666E5968}"/>
                  </a:ext>
                </a:extLst>
              </p:cNvPr>
              <p:cNvSpPr txBox="1">
                <a:spLocks noRot="1" noChangeAspect="1" noMove="1" noResize="1" noEditPoints="1" noAdjustHandles="1" noChangeArrowheads="1" noChangeShapeType="1" noTextEdit="1"/>
              </p:cNvSpPr>
              <p:nvPr/>
            </p:nvSpPr>
            <p:spPr>
              <a:xfrm>
                <a:off x="3675607" y="1980006"/>
                <a:ext cx="7387652" cy="1200329"/>
              </a:xfrm>
              <a:prstGeom prst="rect">
                <a:avLst/>
              </a:prstGeom>
              <a:blipFill>
                <a:blip r:embed="rId5"/>
                <a:stretch>
                  <a:fillRect l="-1151" t="-2985" b="-9453"/>
                </a:stretch>
              </a:blipFill>
              <a:ln w="25400">
                <a:solidFill>
                  <a:srgbClr val="FF0000"/>
                </a:solidFill>
              </a:ln>
            </p:spPr>
            <p:txBody>
              <a:bodyPr/>
              <a:lstStyle/>
              <a:p>
                <a:r>
                  <a:rPr lang="ja-JP" altLang="en-US">
                    <a:noFill/>
                  </a:rPr>
                  <a:t> </a:t>
                </a:r>
              </a:p>
            </p:txBody>
          </p:sp>
        </mc:Fallback>
      </mc:AlternateContent>
      <p:sp>
        <p:nvSpPr>
          <p:cNvPr id="27" name="四角形: 角を丸くする 26">
            <a:extLst>
              <a:ext uri="{FF2B5EF4-FFF2-40B4-BE49-F238E27FC236}">
                <a16:creationId xmlns:a16="http://schemas.microsoft.com/office/drawing/2014/main" id="{E625F7AB-51E0-410B-AA93-6441E1897F05}"/>
              </a:ext>
            </a:extLst>
          </p:cNvPr>
          <p:cNvSpPr/>
          <p:nvPr/>
        </p:nvSpPr>
        <p:spPr>
          <a:xfrm>
            <a:off x="187223" y="1513560"/>
            <a:ext cx="11443980" cy="2977414"/>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矢印: 下 28">
            <a:extLst>
              <a:ext uri="{FF2B5EF4-FFF2-40B4-BE49-F238E27FC236}">
                <a16:creationId xmlns:a16="http://schemas.microsoft.com/office/drawing/2014/main" id="{42CD001E-A1F3-4524-A0D8-FD650FC5AB1E}"/>
              </a:ext>
            </a:extLst>
          </p:cNvPr>
          <p:cNvSpPr/>
          <p:nvPr/>
        </p:nvSpPr>
        <p:spPr>
          <a:xfrm rot="16200000">
            <a:off x="3684544" y="3266077"/>
            <a:ext cx="263633" cy="624564"/>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9B11630B-21AF-470A-A5AE-69A6CBE660D7}"/>
              </a:ext>
            </a:extLst>
          </p:cNvPr>
          <p:cNvSpPr txBox="1"/>
          <p:nvPr/>
        </p:nvSpPr>
        <p:spPr>
          <a:xfrm>
            <a:off x="4219950" y="3298961"/>
            <a:ext cx="6843309" cy="461665"/>
          </a:xfrm>
          <a:prstGeom prst="rect">
            <a:avLst/>
          </a:prstGeom>
          <a:noFill/>
        </p:spPr>
        <p:txBody>
          <a:bodyPr wrap="square">
            <a:spAutoFit/>
          </a:bodyPr>
          <a:lstStyle/>
          <a:p>
            <a:r>
              <a:rPr lang="ja-JP" altLang="en-US" sz="2400" dirty="0"/>
              <a:t>高度な手法</a:t>
            </a:r>
            <a:r>
              <a:rPr lang="en-US" altLang="ja-JP" sz="2400" dirty="0"/>
              <a:t>(</a:t>
            </a:r>
            <a:r>
              <a:rPr lang="ja-JP" altLang="en-US" sz="2400" dirty="0"/>
              <a:t>ディープラーニングなどの回帰）</a:t>
            </a:r>
          </a:p>
        </p:txBody>
      </p:sp>
      <p:sp>
        <p:nvSpPr>
          <p:cNvPr id="32" name="テキスト ボックス 31">
            <a:extLst>
              <a:ext uri="{FF2B5EF4-FFF2-40B4-BE49-F238E27FC236}">
                <a16:creationId xmlns:a16="http://schemas.microsoft.com/office/drawing/2014/main" id="{33F30DF2-DD03-4C6F-BA6D-0D2D11F1F2CC}"/>
              </a:ext>
            </a:extLst>
          </p:cNvPr>
          <p:cNvSpPr txBox="1"/>
          <p:nvPr/>
        </p:nvSpPr>
        <p:spPr>
          <a:xfrm>
            <a:off x="4018117" y="3677666"/>
            <a:ext cx="3612160" cy="461665"/>
          </a:xfrm>
          <a:prstGeom prst="rect">
            <a:avLst/>
          </a:prstGeom>
          <a:noFill/>
        </p:spPr>
        <p:txBody>
          <a:bodyPr wrap="square" rtlCol="0">
            <a:spAutoFit/>
          </a:bodyPr>
          <a:lstStyle/>
          <a:p>
            <a:r>
              <a:rPr kumimoji="1" lang="ja-JP" altLang="en-US" sz="2400" b="1" dirty="0"/>
              <a:t>最小二乗法と類似</a:t>
            </a:r>
          </a:p>
        </p:txBody>
      </p:sp>
      <p:sp>
        <p:nvSpPr>
          <p:cNvPr id="33" name="テキスト ボックス 32">
            <a:extLst>
              <a:ext uri="{FF2B5EF4-FFF2-40B4-BE49-F238E27FC236}">
                <a16:creationId xmlns:a16="http://schemas.microsoft.com/office/drawing/2014/main" id="{32B2E489-8639-490E-8C1C-F3CF5D13DEE2}"/>
              </a:ext>
            </a:extLst>
          </p:cNvPr>
          <p:cNvSpPr txBox="1"/>
          <p:nvPr/>
        </p:nvSpPr>
        <p:spPr>
          <a:xfrm>
            <a:off x="4653004" y="4121642"/>
            <a:ext cx="8495106" cy="369332"/>
          </a:xfrm>
          <a:prstGeom prst="rect">
            <a:avLst/>
          </a:prstGeom>
          <a:noFill/>
        </p:spPr>
        <p:txBody>
          <a:bodyPr wrap="square" rtlCol="0">
            <a:spAutoFit/>
          </a:bodyPr>
          <a:lstStyle/>
          <a:p>
            <a:r>
              <a:rPr kumimoji="1" lang="ja-JP" altLang="en-US" dirty="0"/>
              <a:t>・損失関数</a:t>
            </a:r>
            <a:r>
              <a:rPr kumimoji="1" lang="en-US" altLang="ja-JP" dirty="0"/>
              <a:t>(</a:t>
            </a:r>
            <a:r>
              <a:rPr kumimoji="1" lang="ja-JP" altLang="en-US" dirty="0"/>
              <a:t>二乗誤差など</a:t>
            </a:r>
            <a:r>
              <a:rPr kumimoji="1" lang="en-US" altLang="ja-JP" dirty="0"/>
              <a:t>)</a:t>
            </a:r>
            <a:r>
              <a:rPr kumimoji="1" lang="ja-JP" altLang="en-US" dirty="0"/>
              <a:t>を最小にするパラメータを見つける。</a:t>
            </a:r>
          </a:p>
        </p:txBody>
      </p:sp>
      <p:sp>
        <p:nvSpPr>
          <p:cNvPr id="35" name="テキスト ボックス 34">
            <a:extLst>
              <a:ext uri="{FF2B5EF4-FFF2-40B4-BE49-F238E27FC236}">
                <a16:creationId xmlns:a16="http://schemas.microsoft.com/office/drawing/2014/main" id="{13E7ABB3-9341-4FE7-A8F3-D221DB103C01}"/>
              </a:ext>
            </a:extLst>
          </p:cNvPr>
          <p:cNvSpPr txBox="1"/>
          <p:nvPr/>
        </p:nvSpPr>
        <p:spPr>
          <a:xfrm>
            <a:off x="187223" y="768090"/>
            <a:ext cx="850181" cy="461665"/>
          </a:xfrm>
          <a:prstGeom prst="rect">
            <a:avLst/>
          </a:prstGeom>
          <a:noFill/>
        </p:spPr>
        <p:txBody>
          <a:bodyPr wrap="square" rtlCol="0">
            <a:spAutoFit/>
          </a:bodyPr>
          <a:lstStyle/>
          <a:p>
            <a:r>
              <a:rPr kumimoji="1" lang="ja-JP" altLang="en-US" sz="2400" b="1" dirty="0"/>
              <a:t>回帰</a:t>
            </a:r>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998C8B0D-7FD8-4033-87C8-E3AF2A86C7ED}"/>
                  </a:ext>
                </a:extLst>
              </p:cNvPr>
              <p:cNvSpPr txBox="1"/>
              <p:nvPr/>
            </p:nvSpPr>
            <p:spPr>
              <a:xfrm>
                <a:off x="468259" y="1136575"/>
                <a:ext cx="6222732" cy="369332"/>
              </a:xfrm>
              <a:prstGeom prst="rect">
                <a:avLst/>
              </a:prstGeom>
              <a:noFill/>
            </p:spPr>
            <p:txBody>
              <a:bodyPr wrap="square">
                <a:spAutoFit/>
              </a:bodyPr>
              <a:lstStyle/>
              <a:p>
                <a:r>
                  <a:rPr kumimoji="1" lang="ja-JP" altLang="en-US" dirty="0"/>
                  <a:t>・入力</a:t>
                </a:r>
                <a14:m>
                  <m:oMath xmlns:m="http://schemas.openxmlformats.org/officeDocument/2006/math">
                    <m:r>
                      <a:rPr kumimoji="1" lang="en-US" altLang="ja-JP" b="1" i="1" dirty="0" smtClean="0">
                        <a:latin typeface="Cambria Math" panose="02040503050406030204" pitchFamily="18" charset="0"/>
                      </a:rPr>
                      <m:t>𝒙</m:t>
                    </m:r>
                  </m:oMath>
                </a14:m>
                <a:r>
                  <a:rPr kumimoji="1" lang="ja-JP" altLang="en-US" dirty="0"/>
                  <a:t>が与えられた時の出力</a:t>
                </a:r>
                <a14:m>
                  <m:oMath xmlns:m="http://schemas.openxmlformats.org/officeDocument/2006/math">
                    <m:r>
                      <a:rPr lang="en-US" altLang="ja-JP" i="1" dirty="0">
                        <a:latin typeface="Cambria Math" panose="02040503050406030204" pitchFamily="18" charset="0"/>
                      </a:rPr>
                      <m:t>𝑦</m:t>
                    </m:r>
                  </m:oMath>
                </a14:m>
                <a:r>
                  <a:rPr kumimoji="1" lang="ja-JP" altLang="en-US" dirty="0"/>
                  <a:t>を推測する</a:t>
                </a:r>
                <a:endParaRPr lang="en-US" altLang="ja-JP" dirty="0"/>
              </a:p>
            </p:txBody>
          </p:sp>
        </mc:Choice>
        <mc:Fallback xmlns="">
          <p:sp>
            <p:nvSpPr>
              <p:cNvPr id="37" name="テキスト ボックス 36">
                <a:extLst>
                  <a:ext uri="{FF2B5EF4-FFF2-40B4-BE49-F238E27FC236}">
                    <a16:creationId xmlns:a16="http://schemas.microsoft.com/office/drawing/2014/main" id="{998C8B0D-7FD8-4033-87C8-E3AF2A86C7ED}"/>
                  </a:ext>
                </a:extLst>
              </p:cNvPr>
              <p:cNvSpPr txBox="1">
                <a:spLocks noRot="1" noChangeAspect="1" noMove="1" noResize="1" noEditPoints="1" noAdjustHandles="1" noChangeArrowheads="1" noChangeShapeType="1" noTextEdit="1"/>
              </p:cNvSpPr>
              <p:nvPr/>
            </p:nvSpPr>
            <p:spPr>
              <a:xfrm>
                <a:off x="468259" y="1136575"/>
                <a:ext cx="6222732" cy="369332"/>
              </a:xfrm>
              <a:prstGeom prst="rect">
                <a:avLst/>
              </a:prstGeom>
              <a:blipFill>
                <a:blip r:embed="rId6"/>
                <a:stretch>
                  <a:fillRect l="-881" t="-6557" b="-26230"/>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79A3774B-8DC2-4DC1-95A4-946D06B69072}"/>
              </a:ext>
            </a:extLst>
          </p:cNvPr>
          <p:cNvSpPr txBox="1"/>
          <p:nvPr/>
        </p:nvSpPr>
        <p:spPr>
          <a:xfrm>
            <a:off x="384557" y="4808076"/>
            <a:ext cx="7670786" cy="461665"/>
          </a:xfrm>
          <a:prstGeom prst="rect">
            <a:avLst/>
          </a:prstGeom>
          <a:noFill/>
        </p:spPr>
        <p:txBody>
          <a:bodyPr wrap="square" rtlCol="0">
            <a:spAutoFit/>
          </a:bodyPr>
          <a:lstStyle/>
          <a:p>
            <a:r>
              <a:rPr lang="ja-JP" altLang="en-US" sz="2400" dirty="0"/>
              <a:t>分子情報から</a:t>
            </a:r>
            <a:r>
              <a:rPr lang="en-US" altLang="ja-JP" sz="2400" dirty="0"/>
              <a:t>LC</a:t>
            </a:r>
            <a:r>
              <a:rPr lang="ja-JP" altLang="en-US" sz="2400" dirty="0"/>
              <a:t>の</a:t>
            </a:r>
            <a:r>
              <a:rPr lang="en-US" altLang="ja-JP" sz="2400" dirty="0"/>
              <a:t>retention time</a:t>
            </a:r>
            <a:r>
              <a:rPr lang="ja-JP" altLang="en-US" sz="2400" dirty="0"/>
              <a:t>を予測</a:t>
            </a:r>
            <a:endParaRPr lang="en-US" altLang="ja-JP" sz="2400" dirty="0"/>
          </a:p>
        </p:txBody>
      </p:sp>
      <p:pic>
        <p:nvPicPr>
          <p:cNvPr id="5122" name="Picture 2">
            <a:extLst>
              <a:ext uri="{FF2B5EF4-FFF2-40B4-BE49-F238E27FC236}">
                <a16:creationId xmlns:a16="http://schemas.microsoft.com/office/drawing/2014/main" id="{DAFF2200-9C7F-421D-9653-6937F9F8AA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2329" y="4867275"/>
            <a:ext cx="4762500" cy="1990725"/>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a:extLst>
              <a:ext uri="{FF2B5EF4-FFF2-40B4-BE49-F238E27FC236}">
                <a16:creationId xmlns:a16="http://schemas.microsoft.com/office/drawing/2014/main" id="{FCA2994F-E3A5-483F-9FB0-6CBA4A899CDD}"/>
              </a:ext>
            </a:extLst>
          </p:cNvPr>
          <p:cNvSpPr txBox="1"/>
          <p:nvPr/>
        </p:nvSpPr>
        <p:spPr>
          <a:xfrm>
            <a:off x="3425895" y="6521561"/>
            <a:ext cx="6699182" cy="369332"/>
          </a:xfrm>
          <a:prstGeom prst="rect">
            <a:avLst/>
          </a:prstGeom>
          <a:noFill/>
        </p:spPr>
        <p:txBody>
          <a:bodyPr wrap="square">
            <a:spAutoFit/>
          </a:bodyPr>
          <a:lstStyle/>
          <a:p>
            <a:r>
              <a:rPr lang="en-US" altLang="ja-JP" b="0" dirty="0">
                <a:solidFill>
                  <a:srgbClr val="000000"/>
                </a:solidFill>
                <a:effectLst/>
                <a:latin typeface="Roboto" panose="02000000000000000000" pitchFamily="2" charset="0"/>
              </a:rPr>
              <a:t>R.</a:t>
            </a:r>
            <a:r>
              <a:rPr lang="ja-JP" altLang="en-US" b="0" dirty="0">
                <a:solidFill>
                  <a:srgbClr val="000000"/>
                </a:solidFill>
                <a:effectLst/>
                <a:latin typeface="Roboto" panose="02000000000000000000" pitchFamily="2" charset="0"/>
              </a:rPr>
              <a:t> </a:t>
            </a:r>
            <a:r>
              <a:rPr lang="en-US" altLang="ja-JP" b="0" dirty="0">
                <a:solidFill>
                  <a:srgbClr val="000000"/>
                </a:solidFill>
                <a:effectLst/>
                <a:latin typeface="Roboto" panose="02000000000000000000" pitchFamily="2" charset="0"/>
              </a:rPr>
              <a:t>Bouwmeester</a:t>
            </a:r>
            <a:r>
              <a:rPr lang="en-US" altLang="ja-JP" b="0" i="1" dirty="0">
                <a:solidFill>
                  <a:srgbClr val="000000"/>
                </a:solidFill>
                <a:effectLst/>
                <a:latin typeface="Roboto" panose="02000000000000000000" pitchFamily="2" charset="0"/>
              </a:rPr>
              <a:t>,</a:t>
            </a:r>
            <a:r>
              <a:rPr lang="ja-JP" altLang="en-US" b="0" i="1" dirty="0">
                <a:solidFill>
                  <a:srgbClr val="000000"/>
                </a:solidFill>
                <a:effectLst/>
                <a:latin typeface="Roboto" panose="02000000000000000000" pitchFamily="2" charset="0"/>
              </a:rPr>
              <a:t> </a:t>
            </a:r>
            <a:r>
              <a:rPr lang="en-US" altLang="ja-JP" b="0" i="1" dirty="0">
                <a:solidFill>
                  <a:srgbClr val="000000"/>
                </a:solidFill>
                <a:effectLst/>
                <a:latin typeface="Roboto" panose="02000000000000000000" pitchFamily="2" charset="0"/>
              </a:rPr>
              <a:t>Anal. Chem.</a:t>
            </a:r>
            <a:r>
              <a:rPr lang="en-US" altLang="ja-JP" b="0" i="0" dirty="0">
                <a:solidFill>
                  <a:srgbClr val="000000"/>
                </a:solidFill>
                <a:effectLst/>
                <a:latin typeface="Roboto" panose="02000000000000000000" pitchFamily="2" charset="0"/>
              </a:rPr>
              <a:t> 2019, 91, 5, 3694–370</a:t>
            </a:r>
            <a:endParaRPr lang="ja-JP" altLang="en-US" dirty="0"/>
          </a:p>
        </p:txBody>
      </p:sp>
    </p:spTree>
    <p:extLst>
      <p:ext uri="{BB962C8B-B14F-4D97-AF65-F5344CB8AC3E}">
        <p14:creationId xmlns:p14="http://schemas.microsoft.com/office/powerpoint/2010/main" val="160019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具体例</a:t>
            </a:r>
            <a:r>
              <a:rPr kumimoji="1" lang="en-US" altLang="ja-JP" dirty="0">
                <a:solidFill>
                  <a:schemeClr val="bg1"/>
                </a:solidFill>
                <a:latin typeface="ＭＳ ゴシック" panose="020B0609070205080204" pitchFamily="49" charset="-128"/>
                <a:ea typeface="ＭＳ ゴシック" panose="020B0609070205080204" pitchFamily="49" charset="-128"/>
              </a:rPr>
              <a:t>(</a:t>
            </a:r>
            <a:r>
              <a:rPr kumimoji="1" lang="ja-JP" altLang="en-US" dirty="0">
                <a:solidFill>
                  <a:schemeClr val="bg1"/>
                </a:solidFill>
                <a:latin typeface="ＭＳ ゴシック" panose="020B0609070205080204" pitchFamily="49" charset="-128"/>
                <a:ea typeface="ＭＳ ゴシック" panose="020B0609070205080204" pitchFamily="49" charset="-128"/>
              </a:rPr>
              <a:t>分類</a:t>
            </a:r>
            <a:r>
              <a:rPr kumimoji="1" lang="en-US" altLang="ja-JP" dirty="0">
                <a:solidFill>
                  <a:schemeClr val="bg1"/>
                </a:solidFill>
                <a:latin typeface="ＭＳ ゴシック" panose="020B0609070205080204" pitchFamily="49" charset="-128"/>
                <a:ea typeface="ＭＳ ゴシック" panose="020B0609070205080204" pitchFamily="49" charset="-128"/>
              </a:rPr>
              <a:t>)</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cxnSp>
        <p:nvCxnSpPr>
          <p:cNvPr id="3" name="直線矢印コネクタ 2">
            <a:extLst>
              <a:ext uri="{FF2B5EF4-FFF2-40B4-BE49-F238E27FC236}">
                <a16:creationId xmlns:a16="http://schemas.microsoft.com/office/drawing/2014/main" id="{466D35D5-2BDD-4459-A267-EC93F1E0A557}"/>
              </a:ext>
            </a:extLst>
          </p:cNvPr>
          <p:cNvCxnSpPr>
            <a:cxnSpLocks/>
          </p:cNvCxnSpPr>
          <p:nvPr/>
        </p:nvCxnSpPr>
        <p:spPr>
          <a:xfrm>
            <a:off x="4342365" y="2445053"/>
            <a:ext cx="21501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直線矢印コネクタ 3">
            <a:extLst>
              <a:ext uri="{FF2B5EF4-FFF2-40B4-BE49-F238E27FC236}">
                <a16:creationId xmlns:a16="http://schemas.microsoft.com/office/drawing/2014/main" id="{A46C60B7-8897-43BD-B527-5F035E8C6A13}"/>
              </a:ext>
            </a:extLst>
          </p:cNvPr>
          <p:cNvCxnSpPr>
            <a:cxnSpLocks/>
          </p:cNvCxnSpPr>
          <p:nvPr/>
        </p:nvCxnSpPr>
        <p:spPr>
          <a:xfrm flipV="1">
            <a:off x="4494765" y="1018013"/>
            <a:ext cx="0" cy="1579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6BBFB9F6-5649-4704-AFBA-A4D89D611AF6}"/>
              </a:ext>
            </a:extLst>
          </p:cNvPr>
          <p:cNvSpPr/>
          <p:nvPr/>
        </p:nvSpPr>
        <p:spPr>
          <a:xfrm>
            <a:off x="5434022" y="2132146"/>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5F479F9-59E2-4DB3-B509-1535EAD4F529}"/>
              </a:ext>
            </a:extLst>
          </p:cNvPr>
          <p:cNvSpPr/>
          <p:nvPr/>
        </p:nvSpPr>
        <p:spPr>
          <a:xfrm>
            <a:off x="5020676" y="1986935"/>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E4E0153-89F9-47FE-88F1-A221AC5E5FDC}"/>
                  </a:ext>
                </a:extLst>
              </p:cNvPr>
              <p:cNvSpPr txBox="1"/>
              <p:nvPr/>
            </p:nvSpPr>
            <p:spPr>
              <a:xfrm>
                <a:off x="4800566" y="2445053"/>
                <a:ext cx="9388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1" i="1" dirty="0" smtClean="0">
                          <a:latin typeface="Cambria Math" panose="02040503050406030204" pitchFamily="18" charset="0"/>
                        </a:rPr>
                        <m:t>𝒙</m:t>
                      </m:r>
                      <m:r>
                        <m:rPr>
                          <m:nor/>
                        </m:rPr>
                        <a:rPr lang="en-US" altLang="ja-JP" baseline="-25000" dirty="0"/>
                        <m:t>1</m:t>
                      </m:r>
                    </m:oMath>
                  </m:oMathPara>
                </a14:m>
                <a:endParaRPr lang="ja-JP" altLang="en-US" baseline="-25000" dirty="0"/>
              </a:p>
            </p:txBody>
          </p:sp>
        </mc:Choice>
        <mc:Fallback xmlns="">
          <p:sp>
            <p:nvSpPr>
              <p:cNvPr id="7" name="テキスト ボックス 6">
                <a:extLst>
                  <a:ext uri="{FF2B5EF4-FFF2-40B4-BE49-F238E27FC236}">
                    <a16:creationId xmlns:a16="http://schemas.microsoft.com/office/drawing/2014/main" id="{6E4E0153-89F9-47FE-88F1-A221AC5E5FDC}"/>
                  </a:ext>
                </a:extLst>
              </p:cNvPr>
              <p:cNvSpPr txBox="1">
                <a:spLocks noRot="1" noChangeAspect="1" noMove="1" noResize="1" noEditPoints="1" noAdjustHandles="1" noChangeArrowheads="1" noChangeShapeType="1" noTextEdit="1"/>
              </p:cNvSpPr>
              <p:nvPr/>
            </p:nvSpPr>
            <p:spPr>
              <a:xfrm>
                <a:off x="4800566" y="2445053"/>
                <a:ext cx="938807" cy="369332"/>
              </a:xfrm>
              <a:prstGeom prst="rect">
                <a:avLst/>
              </a:prstGeom>
              <a:blipFill>
                <a:blip r:embed="rId2"/>
                <a:stretch>
                  <a:fillRect b="-1639"/>
                </a:stretch>
              </a:blipFill>
            </p:spPr>
            <p:txBody>
              <a:bodyPr/>
              <a:lstStyle/>
              <a:p>
                <a:r>
                  <a:rPr lang="ja-JP" altLang="en-US">
                    <a:noFill/>
                  </a:rPr>
                  <a:t> </a:t>
                </a:r>
              </a:p>
            </p:txBody>
          </p:sp>
        </mc:Fallback>
      </mc:AlternateContent>
      <p:sp>
        <p:nvSpPr>
          <p:cNvPr id="10" name="楕円 9">
            <a:extLst>
              <a:ext uri="{FF2B5EF4-FFF2-40B4-BE49-F238E27FC236}">
                <a16:creationId xmlns:a16="http://schemas.microsoft.com/office/drawing/2014/main" id="{4B82607E-59B1-485F-B215-67D3F2AB91FD}"/>
              </a:ext>
            </a:extLst>
          </p:cNvPr>
          <p:cNvSpPr/>
          <p:nvPr/>
        </p:nvSpPr>
        <p:spPr>
          <a:xfrm>
            <a:off x="5173076" y="2139335"/>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DF38FFE-1491-42E4-8ABF-4107C0827C5A}"/>
              </a:ext>
            </a:extLst>
          </p:cNvPr>
          <p:cNvSpPr/>
          <p:nvPr/>
        </p:nvSpPr>
        <p:spPr>
          <a:xfrm>
            <a:off x="5325476" y="2291735"/>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4AAF3912-BF26-48BA-AE85-BD51A5C89E2E}"/>
              </a:ext>
            </a:extLst>
          </p:cNvPr>
          <p:cNvSpPr/>
          <p:nvPr/>
        </p:nvSpPr>
        <p:spPr>
          <a:xfrm>
            <a:off x="4794481" y="2116878"/>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B1B036CE-8A78-429D-9A65-2D02C89048A3}"/>
                  </a:ext>
                </a:extLst>
              </p:cNvPr>
              <p:cNvSpPr txBox="1"/>
              <p:nvPr/>
            </p:nvSpPr>
            <p:spPr>
              <a:xfrm>
                <a:off x="4025533" y="1536992"/>
                <a:ext cx="469232" cy="362984"/>
              </a:xfrm>
              <a:prstGeom prst="rect">
                <a:avLst/>
              </a:prstGeom>
              <a:noFill/>
            </p:spPr>
            <p:txBody>
              <a:bodyPr wrap="square">
                <a:spAutoFit/>
              </a:bodyPr>
              <a:lstStyle/>
              <a:p>
                <a14:m>
                  <m:oMath xmlns:m="http://schemas.openxmlformats.org/officeDocument/2006/math">
                    <m:r>
                      <a:rPr kumimoji="1" lang="en-US" altLang="ja-JP" b="1" i="1" dirty="0" smtClean="0">
                        <a:latin typeface="Cambria Math" panose="02040503050406030204" pitchFamily="18" charset="0"/>
                      </a:rPr>
                      <m:t>𝒙</m:t>
                    </m:r>
                  </m:oMath>
                </a14:m>
                <a:r>
                  <a:rPr lang="en-US" altLang="ja-JP" baseline="-25000" dirty="0"/>
                  <a:t>2</a:t>
                </a:r>
                <a:endParaRPr lang="ja-JP" altLang="en-US" baseline="-25000" dirty="0"/>
              </a:p>
            </p:txBody>
          </p:sp>
        </mc:Choice>
        <mc:Fallback xmlns="">
          <p:sp>
            <p:nvSpPr>
              <p:cNvPr id="16" name="テキスト ボックス 15">
                <a:extLst>
                  <a:ext uri="{FF2B5EF4-FFF2-40B4-BE49-F238E27FC236}">
                    <a16:creationId xmlns:a16="http://schemas.microsoft.com/office/drawing/2014/main" id="{B1B036CE-8A78-429D-9A65-2D02C89048A3}"/>
                  </a:ext>
                </a:extLst>
              </p:cNvPr>
              <p:cNvSpPr txBox="1">
                <a:spLocks noRot="1" noChangeAspect="1" noMove="1" noResize="1" noEditPoints="1" noAdjustHandles="1" noChangeArrowheads="1" noChangeShapeType="1" noTextEdit="1"/>
              </p:cNvSpPr>
              <p:nvPr/>
            </p:nvSpPr>
            <p:spPr>
              <a:xfrm>
                <a:off x="4025533" y="1536992"/>
                <a:ext cx="469232" cy="362984"/>
              </a:xfrm>
              <a:prstGeom prst="rect">
                <a:avLst/>
              </a:prstGeom>
              <a:blipFill>
                <a:blip r:embed="rId3"/>
                <a:stretch>
                  <a:fillRect b="-23333"/>
                </a:stretch>
              </a:blipFill>
            </p:spPr>
            <p:txBody>
              <a:bodyPr/>
              <a:lstStyle/>
              <a:p>
                <a:r>
                  <a:rPr lang="ja-JP" altLang="en-US">
                    <a:noFill/>
                  </a:rPr>
                  <a:t> </a:t>
                </a:r>
              </a:p>
            </p:txBody>
          </p:sp>
        </mc:Fallback>
      </mc:AlternateContent>
      <p:sp>
        <p:nvSpPr>
          <p:cNvPr id="18" name="楕円 17">
            <a:extLst>
              <a:ext uri="{FF2B5EF4-FFF2-40B4-BE49-F238E27FC236}">
                <a16:creationId xmlns:a16="http://schemas.microsoft.com/office/drawing/2014/main" id="{0EE97032-8C31-48A7-A0AA-7C5675516B24}"/>
              </a:ext>
            </a:extLst>
          </p:cNvPr>
          <p:cNvSpPr/>
          <p:nvPr/>
        </p:nvSpPr>
        <p:spPr>
          <a:xfrm>
            <a:off x="4967998" y="1692233"/>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E37FA3F1-4C87-45C7-A8FB-56BC52D63392}"/>
              </a:ext>
            </a:extLst>
          </p:cNvPr>
          <p:cNvSpPr/>
          <p:nvPr/>
        </p:nvSpPr>
        <p:spPr>
          <a:xfrm>
            <a:off x="4699968" y="1864563"/>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F0FD13F5-8051-4701-B7A4-D6CDD24F30B3}"/>
              </a:ext>
            </a:extLst>
          </p:cNvPr>
          <p:cNvSpPr/>
          <p:nvPr/>
        </p:nvSpPr>
        <p:spPr>
          <a:xfrm>
            <a:off x="5491773" y="1303126"/>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6B8F3C97-D522-46EC-A50F-0E924BB2608A}"/>
              </a:ext>
            </a:extLst>
          </p:cNvPr>
          <p:cNvSpPr/>
          <p:nvPr/>
        </p:nvSpPr>
        <p:spPr>
          <a:xfrm>
            <a:off x="5498981" y="1744108"/>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4C419F22-19A7-467A-8B93-F72FEF706CED}"/>
              </a:ext>
            </a:extLst>
          </p:cNvPr>
          <p:cNvSpPr/>
          <p:nvPr/>
        </p:nvSpPr>
        <p:spPr>
          <a:xfrm>
            <a:off x="5739373" y="1536992"/>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DA67A992-6167-477F-BB5C-F221748B9B53}"/>
              </a:ext>
            </a:extLst>
          </p:cNvPr>
          <p:cNvSpPr/>
          <p:nvPr/>
        </p:nvSpPr>
        <p:spPr>
          <a:xfrm>
            <a:off x="5965525" y="1690596"/>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BADCE63E-5E1E-4FA4-B354-19BF38D4146D}"/>
              </a:ext>
            </a:extLst>
          </p:cNvPr>
          <p:cNvSpPr/>
          <p:nvPr/>
        </p:nvSpPr>
        <p:spPr>
          <a:xfrm>
            <a:off x="5797124" y="1372905"/>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6AB8966C-C915-4C8F-9C2F-AA1F3F54EA23}"/>
              </a:ext>
            </a:extLst>
          </p:cNvPr>
          <p:cNvSpPr/>
          <p:nvPr/>
        </p:nvSpPr>
        <p:spPr>
          <a:xfrm>
            <a:off x="5646645" y="1990829"/>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738BB95C-C000-438B-B2B5-149B3FBE34F6}"/>
              </a:ext>
            </a:extLst>
          </p:cNvPr>
          <p:cNvSpPr/>
          <p:nvPr/>
        </p:nvSpPr>
        <p:spPr>
          <a:xfrm>
            <a:off x="5301931" y="1430655"/>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F9BF80A5-6860-45D1-A9DE-778C0D96F78F}"/>
              </a:ext>
            </a:extLst>
          </p:cNvPr>
          <p:cNvSpPr/>
          <p:nvPr/>
        </p:nvSpPr>
        <p:spPr>
          <a:xfrm>
            <a:off x="5917023" y="1895645"/>
            <a:ext cx="115503" cy="11550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788E38D5-C610-496E-8D01-E016768BF797}"/>
              </a:ext>
            </a:extLst>
          </p:cNvPr>
          <p:cNvSpPr/>
          <p:nvPr/>
        </p:nvSpPr>
        <p:spPr>
          <a:xfrm>
            <a:off x="6117925" y="1842996"/>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836B6490-54E9-45E5-AA3E-32255AAB79F3}"/>
              </a:ext>
            </a:extLst>
          </p:cNvPr>
          <p:cNvSpPr/>
          <p:nvPr/>
        </p:nvSpPr>
        <p:spPr>
          <a:xfrm>
            <a:off x="5933528" y="2146961"/>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9668771D-565F-4347-A304-DE6A0764C8DF}"/>
              </a:ext>
            </a:extLst>
          </p:cNvPr>
          <p:cNvSpPr/>
          <p:nvPr/>
        </p:nvSpPr>
        <p:spPr>
          <a:xfrm>
            <a:off x="3073089" y="1627609"/>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89D8DCF9-B83A-4428-BF8B-0A811663C8D3}"/>
              </a:ext>
            </a:extLst>
          </p:cNvPr>
          <p:cNvSpPr/>
          <p:nvPr/>
        </p:nvSpPr>
        <p:spPr>
          <a:xfrm>
            <a:off x="1556318" y="1627609"/>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9C89C048-D457-41B6-890C-DFFF20781685}"/>
              </a:ext>
            </a:extLst>
          </p:cNvPr>
          <p:cNvSpPr txBox="1"/>
          <p:nvPr/>
        </p:nvSpPr>
        <p:spPr>
          <a:xfrm>
            <a:off x="228309" y="1145122"/>
            <a:ext cx="4081089" cy="1015663"/>
          </a:xfrm>
          <a:prstGeom prst="rect">
            <a:avLst/>
          </a:prstGeom>
          <a:noFill/>
        </p:spPr>
        <p:txBody>
          <a:bodyPr wrap="square" rtlCol="0">
            <a:spAutoFit/>
          </a:bodyPr>
          <a:lstStyle/>
          <a:p>
            <a:r>
              <a:rPr kumimoji="1" lang="ja-JP" altLang="en-US" sz="2400" b="1" u="sng" dirty="0"/>
              <a:t>分類</a:t>
            </a:r>
            <a:endParaRPr kumimoji="1" lang="en-US" altLang="ja-JP" sz="2400" b="1" u="sng" dirty="0"/>
          </a:p>
          <a:p>
            <a:r>
              <a:rPr kumimoji="1" lang="ja-JP" altLang="en-US" dirty="0"/>
              <a:t>青のデータ　と赤のデータ　を学習</a:t>
            </a:r>
            <a:endParaRPr kumimoji="1" lang="en-US" altLang="ja-JP" dirty="0"/>
          </a:p>
          <a:p>
            <a:r>
              <a:rPr lang="ja-JP" altLang="en-US" dirty="0"/>
              <a:t>白のデータ</a:t>
            </a:r>
            <a:r>
              <a:rPr kumimoji="1" lang="ja-JP" altLang="en-US" dirty="0"/>
              <a:t>　は青か赤か？</a:t>
            </a:r>
          </a:p>
        </p:txBody>
      </p:sp>
      <p:sp>
        <p:nvSpPr>
          <p:cNvPr id="47" name="楕円 46">
            <a:extLst>
              <a:ext uri="{FF2B5EF4-FFF2-40B4-BE49-F238E27FC236}">
                <a16:creationId xmlns:a16="http://schemas.microsoft.com/office/drawing/2014/main" id="{ABB8760D-359A-4538-A9BF-7DC82B2C4B0F}"/>
              </a:ext>
            </a:extLst>
          </p:cNvPr>
          <p:cNvSpPr/>
          <p:nvPr/>
        </p:nvSpPr>
        <p:spPr>
          <a:xfrm>
            <a:off x="1531181" y="1906806"/>
            <a:ext cx="115503" cy="11550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8" name="図 47">
            <a:extLst>
              <a:ext uri="{FF2B5EF4-FFF2-40B4-BE49-F238E27FC236}">
                <a16:creationId xmlns:a16="http://schemas.microsoft.com/office/drawing/2014/main" id="{8D4B275C-31D0-4ADD-A23A-85E112F638F6}"/>
              </a:ext>
            </a:extLst>
          </p:cNvPr>
          <p:cNvPicPr>
            <a:picLocks noChangeAspect="1"/>
          </p:cNvPicPr>
          <p:nvPr/>
        </p:nvPicPr>
        <p:blipFill>
          <a:blip r:embed="rId4"/>
          <a:stretch>
            <a:fillRect/>
          </a:stretch>
        </p:blipFill>
        <p:spPr>
          <a:xfrm>
            <a:off x="7282018" y="1756227"/>
            <a:ext cx="658758" cy="651008"/>
          </a:xfrm>
          <a:prstGeom prst="rect">
            <a:avLst/>
          </a:prstGeom>
        </p:spPr>
      </p:pic>
      <p:pic>
        <p:nvPicPr>
          <p:cNvPr id="49" name="図 48">
            <a:extLst>
              <a:ext uri="{FF2B5EF4-FFF2-40B4-BE49-F238E27FC236}">
                <a16:creationId xmlns:a16="http://schemas.microsoft.com/office/drawing/2014/main" id="{475D24EB-6A5D-465E-B6B5-E4003A09A626}"/>
              </a:ext>
            </a:extLst>
          </p:cNvPr>
          <p:cNvPicPr>
            <a:picLocks noChangeAspect="1"/>
          </p:cNvPicPr>
          <p:nvPr/>
        </p:nvPicPr>
        <p:blipFill>
          <a:blip r:embed="rId5"/>
          <a:stretch>
            <a:fillRect/>
          </a:stretch>
        </p:blipFill>
        <p:spPr>
          <a:xfrm>
            <a:off x="7257697" y="2639934"/>
            <a:ext cx="683079" cy="675043"/>
          </a:xfrm>
          <a:prstGeom prst="rect">
            <a:avLst/>
          </a:prstGeom>
        </p:spPr>
      </p:pic>
      <p:pic>
        <p:nvPicPr>
          <p:cNvPr id="52" name="図 51">
            <a:extLst>
              <a:ext uri="{FF2B5EF4-FFF2-40B4-BE49-F238E27FC236}">
                <a16:creationId xmlns:a16="http://schemas.microsoft.com/office/drawing/2014/main" id="{762217F4-19E0-4494-99DF-1AC72A7F6E38}"/>
              </a:ext>
            </a:extLst>
          </p:cNvPr>
          <p:cNvPicPr>
            <a:picLocks noChangeAspect="1"/>
          </p:cNvPicPr>
          <p:nvPr/>
        </p:nvPicPr>
        <p:blipFill>
          <a:blip r:embed="rId6"/>
          <a:stretch>
            <a:fillRect/>
          </a:stretch>
        </p:blipFill>
        <p:spPr>
          <a:xfrm>
            <a:off x="6581459" y="803349"/>
            <a:ext cx="614945" cy="607710"/>
          </a:xfrm>
          <a:prstGeom prst="rect">
            <a:avLst/>
          </a:prstGeom>
        </p:spPr>
      </p:pic>
      <p:pic>
        <p:nvPicPr>
          <p:cNvPr id="53" name="図 52">
            <a:extLst>
              <a:ext uri="{FF2B5EF4-FFF2-40B4-BE49-F238E27FC236}">
                <a16:creationId xmlns:a16="http://schemas.microsoft.com/office/drawing/2014/main" id="{325BC047-159B-4E10-8866-3075B7F18097}"/>
              </a:ext>
            </a:extLst>
          </p:cNvPr>
          <p:cNvPicPr>
            <a:picLocks noChangeAspect="1"/>
          </p:cNvPicPr>
          <p:nvPr/>
        </p:nvPicPr>
        <p:blipFill>
          <a:blip r:embed="rId7"/>
          <a:stretch>
            <a:fillRect/>
          </a:stretch>
        </p:blipFill>
        <p:spPr>
          <a:xfrm>
            <a:off x="5854875" y="795128"/>
            <a:ext cx="614945" cy="607710"/>
          </a:xfrm>
          <a:prstGeom prst="rect">
            <a:avLst/>
          </a:prstGeom>
        </p:spPr>
      </p:pic>
      <p:pic>
        <p:nvPicPr>
          <p:cNvPr id="54" name="図 53">
            <a:extLst>
              <a:ext uri="{FF2B5EF4-FFF2-40B4-BE49-F238E27FC236}">
                <a16:creationId xmlns:a16="http://schemas.microsoft.com/office/drawing/2014/main" id="{99D41793-4AF4-49E6-B880-C27E8EE36A1C}"/>
              </a:ext>
            </a:extLst>
          </p:cNvPr>
          <p:cNvPicPr>
            <a:picLocks noChangeAspect="1"/>
          </p:cNvPicPr>
          <p:nvPr/>
        </p:nvPicPr>
        <p:blipFill>
          <a:blip r:embed="rId8"/>
          <a:stretch>
            <a:fillRect/>
          </a:stretch>
        </p:blipFill>
        <p:spPr>
          <a:xfrm>
            <a:off x="6332323" y="2638119"/>
            <a:ext cx="685600" cy="677534"/>
          </a:xfrm>
          <a:prstGeom prst="rect">
            <a:avLst/>
          </a:prstGeom>
        </p:spPr>
      </p:pic>
      <p:pic>
        <p:nvPicPr>
          <p:cNvPr id="55" name="図 54">
            <a:extLst>
              <a:ext uri="{FF2B5EF4-FFF2-40B4-BE49-F238E27FC236}">
                <a16:creationId xmlns:a16="http://schemas.microsoft.com/office/drawing/2014/main" id="{1FA1BBE0-D627-4A99-A9E7-63E217E8F575}"/>
              </a:ext>
            </a:extLst>
          </p:cNvPr>
          <p:cNvPicPr>
            <a:picLocks noChangeAspect="1"/>
          </p:cNvPicPr>
          <p:nvPr/>
        </p:nvPicPr>
        <p:blipFill>
          <a:blip r:embed="rId9"/>
          <a:stretch>
            <a:fillRect/>
          </a:stretch>
        </p:blipFill>
        <p:spPr>
          <a:xfrm>
            <a:off x="7386184" y="822943"/>
            <a:ext cx="614946" cy="607711"/>
          </a:xfrm>
          <a:prstGeom prst="rect">
            <a:avLst/>
          </a:prstGeom>
        </p:spPr>
      </p:pic>
      <p:pic>
        <p:nvPicPr>
          <p:cNvPr id="56" name="図 55">
            <a:extLst>
              <a:ext uri="{FF2B5EF4-FFF2-40B4-BE49-F238E27FC236}">
                <a16:creationId xmlns:a16="http://schemas.microsoft.com/office/drawing/2014/main" id="{6ABFF617-A68C-4939-AC47-D11FA4EDEC70}"/>
              </a:ext>
            </a:extLst>
          </p:cNvPr>
          <p:cNvPicPr>
            <a:picLocks noChangeAspect="1"/>
          </p:cNvPicPr>
          <p:nvPr/>
        </p:nvPicPr>
        <p:blipFill>
          <a:blip r:embed="rId10"/>
          <a:stretch>
            <a:fillRect/>
          </a:stretch>
        </p:blipFill>
        <p:spPr>
          <a:xfrm>
            <a:off x="5547829" y="2636435"/>
            <a:ext cx="685599" cy="677534"/>
          </a:xfrm>
          <a:prstGeom prst="rect">
            <a:avLst/>
          </a:prstGeom>
        </p:spPr>
      </p:pic>
      <p:cxnSp>
        <p:nvCxnSpPr>
          <p:cNvPr id="58" name="直線コネクタ 57">
            <a:extLst>
              <a:ext uri="{FF2B5EF4-FFF2-40B4-BE49-F238E27FC236}">
                <a16:creationId xmlns:a16="http://schemas.microsoft.com/office/drawing/2014/main" id="{BAF3AD8C-77BB-4AA4-B188-CCD1E7F2D318}"/>
              </a:ext>
            </a:extLst>
          </p:cNvPr>
          <p:cNvCxnSpPr>
            <a:cxnSpLocks/>
          </p:cNvCxnSpPr>
          <p:nvPr/>
        </p:nvCxnSpPr>
        <p:spPr>
          <a:xfrm flipV="1">
            <a:off x="6110974" y="1326539"/>
            <a:ext cx="916090" cy="423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FDCAE498-902E-480B-8E08-2E6082E0EB9B}"/>
              </a:ext>
            </a:extLst>
          </p:cNvPr>
          <p:cNvCxnSpPr>
            <a:cxnSpLocks/>
            <a:endCxn id="55" idx="2"/>
          </p:cNvCxnSpPr>
          <p:nvPr/>
        </p:nvCxnSpPr>
        <p:spPr>
          <a:xfrm flipV="1">
            <a:off x="6292317" y="1430654"/>
            <a:ext cx="1401340" cy="3959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38220807-DF39-4FBC-8CDE-8F0162286ECF}"/>
              </a:ext>
            </a:extLst>
          </p:cNvPr>
          <p:cNvCxnSpPr>
            <a:cxnSpLocks/>
            <a:stCxn id="26" idx="6"/>
          </p:cNvCxnSpPr>
          <p:nvPr/>
        </p:nvCxnSpPr>
        <p:spPr>
          <a:xfrm flipV="1">
            <a:off x="5854876" y="1372884"/>
            <a:ext cx="392782" cy="2218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16F64E62-C7B6-40CA-9B05-40CB6DD6EA00}"/>
              </a:ext>
            </a:extLst>
          </p:cNvPr>
          <p:cNvCxnSpPr>
            <a:cxnSpLocks/>
          </p:cNvCxnSpPr>
          <p:nvPr/>
        </p:nvCxnSpPr>
        <p:spPr>
          <a:xfrm>
            <a:off x="5984430" y="1950461"/>
            <a:ext cx="1355869" cy="868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59EA5FF0-4EF2-4B38-9205-771AFB16920E}"/>
              </a:ext>
            </a:extLst>
          </p:cNvPr>
          <p:cNvCxnSpPr>
            <a:cxnSpLocks/>
          </p:cNvCxnSpPr>
          <p:nvPr/>
        </p:nvCxnSpPr>
        <p:spPr>
          <a:xfrm>
            <a:off x="5991279" y="2227538"/>
            <a:ext cx="1349020" cy="4493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CAFE8425-57C8-4F32-B15A-60566C42932A}"/>
              </a:ext>
            </a:extLst>
          </p:cNvPr>
          <p:cNvCxnSpPr>
            <a:cxnSpLocks/>
          </p:cNvCxnSpPr>
          <p:nvPr/>
        </p:nvCxnSpPr>
        <p:spPr>
          <a:xfrm>
            <a:off x="5526213" y="2158650"/>
            <a:ext cx="1040036" cy="5265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F15DB321-F982-4F13-8953-61C3E689071E}"/>
              </a:ext>
            </a:extLst>
          </p:cNvPr>
          <p:cNvCxnSpPr>
            <a:cxnSpLocks/>
            <a:endCxn id="56" idx="0"/>
          </p:cNvCxnSpPr>
          <p:nvPr/>
        </p:nvCxnSpPr>
        <p:spPr>
          <a:xfrm>
            <a:off x="5448173" y="2357287"/>
            <a:ext cx="442456" cy="2791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テキスト ボックス 78">
            <a:extLst>
              <a:ext uri="{FF2B5EF4-FFF2-40B4-BE49-F238E27FC236}">
                <a16:creationId xmlns:a16="http://schemas.microsoft.com/office/drawing/2014/main" id="{3702903A-0AB2-461C-B3F0-97AC3790CB2D}"/>
              </a:ext>
            </a:extLst>
          </p:cNvPr>
          <p:cNvSpPr txBox="1"/>
          <p:nvPr/>
        </p:nvSpPr>
        <p:spPr>
          <a:xfrm>
            <a:off x="8000715" y="1372884"/>
            <a:ext cx="4081089" cy="1015663"/>
          </a:xfrm>
          <a:prstGeom prst="rect">
            <a:avLst/>
          </a:prstGeom>
          <a:noFill/>
        </p:spPr>
        <p:txBody>
          <a:bodyPr wrap="square" rtlCol="0">
            <a:spAutoFit/>
          </a:bodyPr>
          <a:lstStyle/>
          <a:p>
            <a:r>
              <a:rPr kumimoji="1" lang="ja-JP" altLang="en-US" sz="2000" dirty="0"/>
              <a:t>例　画像の認識　</a:t>
            </a:r>
            <a:endParaRPr kumimoji="1" lang="en-US" altLang="ja-JP" sz="2000" dirty="0"/>
          </a:p>
          <a:p>
            <a:r>
              <a:rPr lang="ja-JP" altLang="en-US" sz="2000" dirty="0"/>
              <a:t>手書き数字の識別</a:t>
            </a:r>
            <a:endParaRPr lang="en-US" altLang="ja-JP" sz="2000" dirty="0"/>
          </a:p>
          <a:p>
            <a:r>
              <a:rPr kumimoji="1" lang="ja-JP" altLang="en-US" sz="2000" dirty="0"/>
              <a:t>←は３？</a:t>
            </a:r>
            <a:r>
              <a:rPr kumimoji="1" lang="en-US" altLang="ja-JP" sz="2000" dirty="0"/>
              <a:t>7?</a:t>
            </a:r>
          </a:p>
        </p:txBody>
      </p:sp>
      <p:sp>
        <p:nvSpPr>
          <p:cNvPr id="81" name="四角形: 角を丸くする 80">
            <a:extLst>
              <a:ext uri="{FF2B5EF4-FFF2-40B4-BE49-F238E27FC236}">
                <a16:creationId xmlns:a16="http://schemas.microsoft.com/office/drawing/2014/main" id="{875CFF3F-3A2C-4DB9-A4D8-05E47CDBF108}"/>
              </a:ext>
            </a:extLst>
          </p:cNvPr>
          <p:cNvSpPr/>
          <p:nvPr/>
        </p:nvSpPr>
        <p:spPr>
          <a:xfrm>
            <a:off x="353769" y="866122"/>
            <a:ext cx="11384924" cy="2320502"/>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テキスト ボックス 82">
            <a:extLst>
              <a:ext uri="{FF2B5EF4-FFF2-40B4-BE49-F238E27FC236}">
                <a16:creationId xmlns:a16="http://schemas.microsoft.com/office/drawing/2014/main" id="{C7DDEE41-7E69-4E5B-8B19-8B01FCB6F6C0}"/>
              </a:ext>
            </a:extLst>
          </p:cNvPr>
          <p:cNvSpPr txBox="1"/>
          <p:nvPr/>
        </p:nvSpPr>
        <p:spPr>
          <a:xfrm>
            <a:off x="356213" y="3580524"/>
            <a:ext cx="5891445" cy="369332"/>
          </a:xfrm>
          <a:prstGeom prst="rect">
            <a:avLst/>
          </a:prstGeom>
          <a:noFill/>
        </p:spPr>
        <p:txBody>
          <a:bodyPr wrap="square">
            <a:spAutoFit/>
          </a:bodyPr>
          <a:lstStyle/>
          <a:p>
            <a:r>
              <a:rPr lang="ja-JP" altLang="en-US" u="sng" dirty="0"/>
              <a:t>簡単な分類手法：　</a:t>
            </a:r>
            <a:r>
              <a:rPr lang="en-US" altLang="ja-JP" u="sng" dirty="0"/>
              <a:t>k</a:t>
            </a:r>
            <a:r>
              <a:rPr lang="ja-JP" altLang="en-US" u="sng" dirty="0"/>
              <a:t>最近傍法</a:t>
            </a:r>
          </a:p>
        </p:txBody>
      </p:sp>
      <p:cxnSp>
        <p:nvCxnSpPr>
          <p:cNvPr id="84" name="直線矢印コネクタ 83">
            <a:extLst>
              <a:ext uri="{FF2B5EF4-FFF2-40B4-BE49-F238E27FC236}">
                <a16:creationId xmlns:a16="http://schemas.microsoft.com/office/drawing/2014/main" id="{AD491C00-8F22-48B5-9A72-71FF838B9797}"/>
              </a:ext>
            </a:extLst>
          </p:cNvPr>
          <p:cNvCxnSpPr>
            <a:cxnSpLocks/>
          </p:cNvCxnSpPr>
          <p:nvPr/>
        </p:nvCxnSpPr>
        <p:spPr>
          <a:xfrm>
            <a:off x="667242" y="5430880"/>
            <a:ext cx="215013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0C718D41-8A22-4620-87BF-3096DF45D762}"/>
              </a:ext>
            </a:extLst>
          </p:cNvPr>
          <p:cNvCxnSpPr>
            <a:cxnSpLocks/>
          </p:cNvCxnSpPr>
          <p:nvPr/>
        </p:nvCxnSpPr>
        <p:spPr>
          <a:xfrm flipV="1">
            <a:off x="819642" y="4003840"/>
            <a:ext cx="0" cy="1579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楕円 85">
            <a:extLst>
              <a:ext uri="{FF2B5EF4-FFF2-40B4-BE49-F238E27FC236}">
                <a16:creationId xmlns:a16="http://schemas.microsoft.com/office/drawing/2014/main" id="{B37793DF-8139-4638-AB99-685785C2750A}"/>
              </a:ext>
            </a:extLst>
          </p:cNvPr>
          <p:cNvSpPr/>
          <p:nvPr/>
        </p:nvSpPr>
        <p:spPr>
          <a:xfrm>
            <a:off x="1758899" y="5117973"/>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楕円 86">
            <a:extLst>
              <a:ext uri="{FF2B5EF4-FFF2-40B4-BE49-F238E27FC236}">
                <a16:creationId xmlns:a16="http://schemas.microsoft.com/office/drawing/2014/main" id="{364D4248-1E19-4010-AF8F-26E7A3E378F0}"/>
              </a:ext>
            </a:extLst>
          </p:cNvPr>
          <p:cNvSpPr/>
          <p:nvPr/>
        </p:nvSpPr>
        <p:spPr>
          <a:xfrm>
            <a:off x="1345553" y="4972762"/>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E1100ACE-7747-4859-83AD-DCC911A591F9}"/>
                  </a:ext>
                </a:extLst>
              </p:cNvPr>
              <p:cNvSpPr txBox="1"/>
              <p:nvPr/>
            </p:nvSpPr>
            <p:spPr>
              <a:xfrm>
                <a:off x="1125443" y="5430880"/>
                <a:ext cx="9388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b="1" i="1" dirty="0" smtClean="0">
                          <a:latin typeface="Cambria Math" panose="02040503050406030204" pitchFamily="18" charset="0"/>
                        </a:rPr>
                        <m:t>𝒙</m:t>
                      </m:r>
                      <m:r>
                        <m:rPr>
                          <m:nor/>
                        </m:rPr>
                        <a:rPr lang="en-US" altLang="ja-JP" baseline="-25000" dirty="0"/>
                        <m:t>1</m:t>
                      </m:r>
                    </m:oMath>
                  </m:oMathPara>
                </a14:m>
                <a:endParaRPr lang="ja-JP" altLang="en-US" baseline="-25000" dirty="0"/>
              </a:p>
            </p:txBody>
          </p:sp>
        </mc:Choice>
        <mc:Fallback xmlns="">
          <p:sp>
            <p:nvSpPr>
              <p:cNvPr id="88" name="テキスト ボックス 87">
                <a:extLst>
                  <a:ext uri="{FF2B5EF4-FFF2-40B4-BE49-F238E27FC236}">
                    <a16:creationId xmlns:a16="http://schemas.microsoft.com/office/drawing/2014/main" id="{E1100ACE-7747-4859-83AD-DCC911A591F9}"/>
                  </a:ext>
                </a:extLst>
              </p:cNvPr>
              <p:cNvSpPr txBox="1">
                <a:spLocks noRot="1" noChangeAspect="1" noMove="1" noResize="1" noEditPoints="1" noAdjustHandles="1" noChangeArrowheads="1" noChangeShapeType="1" noTextEdit="1"/>
              </p:cNvSpPr>
              <p:nvPr/>
            </p:nvSpPr>
            <p:spPr>
              <a:xfrm>
                <a:off x="1125443" y="5430880"/>
                <a:ext cx="938807" cy="369332"/>
              </a:xfrm>
              <a:prstGeom prst="rect">
                <a:avLst/>
              </a:prstGeom>
              <a:blipFill>
                <a:blip r:embed="rId11"/>
                <a:stretch>
                  <a:fillRect b="-1667"/>
                </a:stretch>
              </a:blipFill>
            </p:spPr>
            <p:txBody>
              <a:bodyPr/>
              <a:lstStyle/>
              <a:p>
                <a:r>
                  <a:rPr lang="ja-JP" altLang="en-US">
                    <a:noFill/>
                  </a:rPr>
                  <a:t> </a:t>
                </a:r>
              </a:p>
            </p:txBody>
          </p:sp>
        </mc:Fallback>
      </mc:AlternateContent>
      <p:sp>
        <p:nvSpPr>
          <p:cNvPr id="89" name="楕円 88">
            <a:extLst>
              <a:ext uri="{FF2B5EF4-FFF2-40B4-BE49-F238E27FC236}">
                <a16:creationId xmlns:a16="http://schemas.microsoft.com/office/drawing/2014/main" id="{4DD96D89-B41B-4076-9FDE-BB2D03AECC4D}"/>
              </a:ext>
            </a:extLst>
          </p:cNvPr>
          <p:cNvSpPr/>
          <p:nvPr/>
        </p:nvSpPr>
        <p:spPr>
          <a:xfrm>
            <a:off x="1497953" y="5125162"/>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楕円 89">
            <a:extLst>
              <a:ext uri="{FF2B5EF4-FFF2-40B4-BE49-F238E27FC236}">
                <a16:creationId xmlns:a16="http://schemas.microsoft.com/office/drawing/2014/main" id="{AA2AFADB-9E48-46B2-A146-6D9ACA1AE302}"/>
              </a:ext>
            </a:extLst>
          </p:cNvPr>
          <p:cNvSpPr/>
          <p:nvPr/>
        </p:nvSpPr>
        <p:spPr>
          <a:xfrm>
            <a:off x="1650353" y="5277562"/>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楕円 90">
            <a:extLst>
              <a:ext uri="{FF2B5EF4-FFF2-40B4-BE49-F238E27FC236}">
                <a16:creationId xmlns:a16="http://schemas.microsoft.com/office/drawing/2014/main" id="{6219B5F9-8E3A-40F8-BC4E-1556F7374BE6}"/>
              </a:ext>
            </a:extLst>
          </p:cNvPr>
          <p:cNvSpPr/>
          <p:nvPr/>
        </p:nvSpPr>
        <p:spPr>
          <a:xfrm>
            <a:off x="1119358" y="5102705"/>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E97EB62C-02AB-4F61-BC0C-70B4A3581A5E}"/>
                  </a:ext>
                </a:extLst>
              </p:cNvPr>
              <p:cNvSpPr txBox="1"/>
              <p:nvPr/>
            </p:nvSpPr>
            <p:spPr>
              <a:xfrm>
                <a:off x="350410" y="4522819"/>
                <a:ext cx="469232" cy="362984"/>
              </a:xfrm>
              <a:prstGeom prst="rect">
                <a:avLst/>
              </a:prstGeom>
              <a:noFill/>
            </p:spPr>
            <p:txBody>
              <a:bodyPr wrap="square">
                <a:spAutoFit/>
              </a:bodyPr>
              <a:lstStyle/>
              <a:p>
                <a14:m>
                  <m:oMath xmlns:m="http://schemas.openxmlformats.org/officeDocument/2006/math">
                    <m:r>
                      <a:rPr kumimoji="1" lang="en-US" altLang="ja-JP" b="1" i="1" dirty="0" smtClean="0">
                        <a:latin typeface="Cambria Math" panose="02040503050406030204" pitchFamily="18" charset="0"/>
                      </a:rPr>
                      <m:t>𝒙</m:t>
                    </m:r>
                  </m:oMath>
                </a14:m>
                <a:r>
                  <a:rPr lang="en-US" altLang="ja-JP" baseline="-25000" dirty="0"/>
                  <a:t>2</a:t>
                </a:r>
                <a:endParaRPr lang="ja-JP" altLang="en-US" baseline="-25000" dirty="0"/>
              </a:p>
            </p:txBody>
          </p:sp>
        </mc:Choice>
        <mc:Fallback xmlns="">
          <p:sp>
            <p:nvSpPr>
              <p:cNvPr id="92" name="テキスト ボックス 91">
                <a:extLst>
                  <a:ext uri="{FF2B5EF4-FFF2-40B4-BE49-F238E27FC236}">
                    <a16:creationId xmlns:a16="http://schemas.microsoft.com/office/drawing/2014/main" id="{E97EB62C-02AB-4F61-BC0C-70B4A3581A5E}"/>
                  </a:ext>
                </a:extLst>
              </p:cNvPr>
              <p:cNvSpPr txBox="1">
                <a:spLocks noRot="1" noChangeAspect="1" noMove="1" noResize="1" noEditPoints="1" noAdjustHandles="1" noChangeArrowheads="1" noChangeShapeType="1" noTextEdit="1"/>
              </p:cNvSpPr>
              <p:nvPr/>
            </p:nvSpPr>
            <p:spPr>
              <a:xfrm>
                <a:off x="350410" y="4522819"/>
                <a:ext cx="469232" cy="362984"/>
              </a:xfrm>
              <a:prstGeom prst="rect">
                <a:avLst/>
              </a:prstGeom>
              <a:blipFill>
                <a:blip r:embed="rId12"/>
                <a:stretch>
                  <a:fillRect b="-25424"/>
                </a:stretch>
              </a:blipFill>
            </p:spPr>
            <p:txBody>
              <a:bodyPr/>
              <a:lstStyle/>
              <a:p>
                <a:r>
                  <a:rPr lang="ja-JP" altLang="en-US">
                    <a:noFill/>
                  </a:rPr>
                  <a:t> </a:t>
                </a:r>
              </a:p>
            </p:txBody>
          </p:sp>
        </mc:Fallback>
      </mc:AlternateContent>
      <p:sp>
        <p:nvSpPr>
          <p:cNvPr id="93" name="楕円 92">
            <a:extLst>
              <a:ext uri="{FF2B5EF4-FFF2-40B4-BE49-F238E27FC236}">
                <a16:creationId xmlns:a16="http://schemas.microsoft.com/office/drawing/2014/main" id="{1D50D431-452F-45BC-95EB-B8F5E698BB1A}"/>
              </a:ext>
            </a:extLst>
          </p:cNvPr>
          <p:cNvSpPr/>
          <p:nvPr/>
        </p:nvSpPr>
        <p:spPr>
          <a:xfrm>
            <a:off x="1292875" y="4678060"/>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楕円 93">
            <a:extLst>
              <a:ext uri="{FF2B5EF4-FFF2-40B4-BE49-F238E27FC236}">
                <a16:creationId xmlns:a16="http://schemas.microsoft.com/office/drawing/2014/main" id="{E8335976-FFCE-4818-A9F5-F83410E392CF}"/>
              </a:ext>
            </a:extLst>
          </p:cNvPr>
          <p:cNvSpPr/>
          <p:nvPr/>
        </p:nvSpPr>
        <p:spPr>
          <a:xfrm>
            <a:off x="1024845" y="4850390"/>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楕円 94">
            <a:extLst>
              <a:ext uri="{FF2B5EF4-FFF2-40B4-BE49-F238E27FC236}">
                <a16:creationId xmlns:a16="http://schemas.microsoft.com/office/drawing/2014/main" id="{6E315CC8-7FE0-471D-8936-2AF486F1FA3B}"/>
              </a:ext>
            </a:extLst>
          </p:cNvPr>
          <p:cNvSpPr/>
          <p:nvPr/>
        </p:nvSpPr>
        <p:spPr>
          <a:xfrm>
            <a:off x="1816650" y="4288953"/>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楕円 95">
            <a:extLst>
              <a:ext uri="{FF2B5EF4-FFF2-40B4-BE49-F238E27FC236}">
                <a16:creationId xmlns:a16="http://schemas.microsoft.com/office/drawing/2014/main" id="{25BA40FB-3584-4538-854B-94CB2B2203C1}"/>
              </a:ext>
            </a:extLst>
          </p:cNvPr>
          <p:cNvSpPr/>
          <p:nvPr/>
        </p:nvSpPr>
        <p:spPr>
          <a:xfrm>
            <a:off x="1823858" y="4729935"/>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楕円 96">
            <a:extLst>
              <a:ext uri="{FF2B5EF4-FFF2-40B4-BE49-F238E27FC236}">
                <a16:creationId xmlns:a16="http://schemas.microsoft.com/office/drawing/2014/main" id="{F78F523F-CA52-4AA6-A0EA-26C46CEFC561}"/>
              </a:ext>
            </a:extLst>
          </p:cNvPr>
          <p:cNvSpPr/>
          <p:nvPr/>
        </p:nvSpPr>
        <p:spPr>
          <a:xfrm>
            <a:off x="2064250" y="4522819"/>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8" name="楕円 97">
            <a:extLst>
              <a:ext uri="{FF2B5EF4-FFF2-40B4-BE49-F238E27FC236}">
                <a16:creationId xmlns:a16="http://schemas.microsoft.com/office/drawing/2014/main" id="{23E73332-8531-4736-BB11-C97A98771279}"/>
              </a:ext>
            </a:extLst>
          </p:cNvPr>
          <p:cNvSpPr/>
          <p:nvPr/>
        </p:nvSpPr>
        <p:spPr>
          <a:xfrm>
            <a:off x="2290402" y="4676423"/>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楕円 98">
            <a:extLst>
              <a:ext uri="{FF2B5EF4-FFF2-40B4-BE49-F238E27FC236}">
                <a16:creationId xmlns:a16="http://schemas.microsoft.com/office/drawing/2014/main" id="{1FBBFCC4-D412-4A21-94B5-6B1F864D6934}"/>
              </a:ext>
            </a:extLst>
          </p:cNvPr>
          <p:cNvSpPr/>
          <p:nvPr/>
        </p:nvSpPr>
        <p:spPr>
          <a:xfrm>
            <a:off x="2122001" y="4358732"/>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楕円 99">
            <a:extLst>
              <a:ext uri="{FF2B5EF4-FFF2-40B4-BE49-F238E27FC236}">
                <a16:creationId xmlns:a16="http://schemas.microsoft.com/office/drawing/2014/main" id="{ED171BDE-153B-4A69-9A28-A910EA0A2CD7}"/>
              </a:ext>
            </a:extLst>
          </p:cNvPr>
          <p:cNvSpPr/>
          <p:nvPr/>
        </p:nvSpPr>
        <p:spPr>
          <a:xfrm>
            <a:off x="1971522" y="4976656"/>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楕円 100">
            <a:extLst>
              <a:ext uri="{FF2B5EF4-FFF2-40B4-BE49-F238E27FC236}">
                <a16:creationId xmlns:a16="http://schemas.microsoft.com/office/drawing/2014/main" id="{AA6BEB99-1870-464A-ACCA-EE36BC46D17B}"/>
              </a:ext>
            </a:extLst>
          </p:cNvPr>
          <p:cNvSpPr/>
          <p:nvPr/>
        </p:nvSpPr>
        <p:spPr>
          <a:xfrm>
            <a:off x="1626808" y="4416482"/>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楕円 101">
            <a:extLst>
              <a:ext uri="{FF2B5EF4-FFF2-40B4-BE49-F238E27FC236}">
                <a16:creationId xmlns:a16="http://schemas.microsoft.com/office/drawing/2014/main" id="{EE48982B-A91F-4F16-8EA4-610BB1408C91}"/>
              </a:ext>
            </a:extLst>
          </p:cNvPr>
          <p:cNvSpPr/>
          <p:nvPr/>
        </p:nvSpPr>
        <p:spPr>
          <a:xfrm>
            <a:off x="2241900" y="4881472"/>
            <a:ext cx="115503" cy="115500"/>
          </a:xfrm>
          <a:prstGeom prst="ellipse">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3" name="楕円 102">
            <a:extLst>
              <a:ext uri="{FF2B5EF4-FFF2-40B4-BE49-F238E27FC236}">
                <a16:creationId xmlns:a16="http://schemas.microsoft.com/office/drawing/2014/main" id="{4AB2EBCF-671A-4E9D-B1F3-2AF869B7E697}"/>
              </a:ext>
            </a:extLst>
          </p:cNvPr>
          <p:cNvSpPr/>
          <p:nvPr/>
        </p:nvSpPr>
        <p:spPr>
          <a:xfrm>
            <a:off x="2442802" y="4828823"/>
            <a:ext cx="115503" cy="1155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楕円 103">
            <a:extLst>
              <a:ext uri="{FF2B5EF4-FFF2-40B4-BE49-F238E27FC236}">
                <a16:creationId xmlns:a16="http://schemas.microsoft.com/office/drawing/2014/main" id="{8C6A6880-F932-4A6A-BC5E-95CC1357A7EA}"/>
              </a:ext>
            </a:extLst>
          </p:cNvPr>
          <p:cNvSpPr/>
          <p:nvPr/>
        </p:nvSpPr>
        <p:spPr>
          <a:xfrm>
            <a:off x="2258405" y="5132788"/>
            <a:ext cx="115503" cy="11550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6" name="直線コネクタ 105">
            <a:extLst>
              <a:ext uri="{FF2B5EF4-FFF2-40B4-BE49-F238E27FC236}">
                <a16:creationId xmlns:a16="http://schemas.microsoft.com/office/drawing/2014/main" id="{9F366134-BA6D-48AC-AFEB-7923455B6755}"/>
              </a:ext>
            </a:extLst>
          </p:cNvPr>
          <p:cNvCxnSpPr>
            <a:cxnSpLocks/>
            <a:stCxn id="102" idx="7"/>
            <a:endCxn id="98" idx="4"/>
          </p:cNvCxnSpPr>
          <p:nvPr/>
        </p:nvCxnSpPr>
        <p:spPr>
          <a:xfrm flipV="1">
            <a:off x="2340488" y="4791923"/>
            <a:ext cx="7666" cy="1064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a:extLst>
              <a:ext uri="{FF2B5EF4-FFF2-40B4-BE49-F238E27FC236}">
                <a16:creationId xmlns:a16="http://schemas.microsoft.com/office/drawing/2014/main" id="{0C2D104C-066E-4579-9EC7-DBB390AF69FD}"/>
              </a:ext>
            </a:extLst>
          </p:cNvPr>
          <p:cNvCxnSpPr>
            <a:cxnSpLocks/>
            <a:stCxn id="102" idx="6"/>
          </p:cNvCxnSpPr>
          <p:nvPr/>
        </p:nvCxnSpPr>
        <p:spPr>
          <a:xfrm>
            <a:off x="2357403" y="4939222"/>
            <a:ext cx="143151" cy="5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a:extLst>
              <a:ext uri="{FF2B5EF4-FFF2-40B4-BE49-F238E27FC236}">
                <a16:creationId xmlns:a16="http://schemas.microsoft.com/office/drawing/2014/main" id="{F5D439F2-61F2-409B-BCDF-01267ACD4E7E}"/>
              </a:ext>
            </a:extLst>
          </p:cNvPr>
          <p:cNvCxnSpPr>
            <a:cxnSpLocks/>
            <a:stCxn id="102" idx="3"/>
          </p:cNvCxnSpPr>
          <p:nvPr/>
        </p:nvCxnSpPr>
        <p:spPr>
          <a:xfrm>
            <a:off x="2258815" y="4980057"/>
            <a:ext cx="67520" cy="1811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テキスト ボックス 118">
            <a:extLst>
              <a:ext uri="{FF2B5EF4-FFF2-40B4-BE49-F238E27FC236}">
                <a16:creationId xmlns:a16="http://schemas.microsoft.com/office/drawing/2014/main" id="{FA3A22E4-5329-44AB-877C-74784A242E7F}"/>
              </a:ext>
            </a:extLst>
          </p:cNvPr>
          <p:cNvSpPr txBox="1"/>
          <p:nvPr/>
        </p:nvSpPr>
        <p:spPr>
          <a:xfrm>
            <a:off x="3925390" y="4117095"/>
            <a:ext cx="6292640" cy="1323439"/>
          </a:xfrm>
          <a:prstGeom prst="rect">
            <a:avLst/>
          </a:prstGeom>
          <a:noFill/>
        </p:spPr>
        <p:txBody>
          <a:bodyPr wrap="square">
            <a:spAutoFit/>
          </a:bodyPr>
          <a:lstStyle/>
          <a:p>
            <a:r>
              <a:rPr lang="ja-JP" altLang="en-US" sz="2000" dirty="0"/>
              <a:t>データ間の距離を計算</a:t>
            </a:r>
            <a:endParaRPr lang="en-US" altLang="ja-JP" sz="2000" dirty="0"/>
          </a:p>
          <a:p>
            <a:r>
              <a:rPr lang="ja-JP" altLang="en-US" sz="2000" dirty="0"/>
              <a:t>最も近い（例えば） </a:t>
            </a:r>
            <a:r>
              <a:rPr lang="en-US" altLang="ja-JP" sz="2000" dirty="0"/>
              <a:t>3</a:t>
            </a:r>
            <a:r>
              <a:rPr lang="ja-JP" altLang="en-US" sz="2000" dirty="0"/>
              <a:t>個のデータのラベルの多数決</a:t>
            </a:r>
            <a:endParaRPr lang="en-US" altLang="ja-JP" sz="2000" dirty="0"/>
          </a:p>
          <a:p>
            <a:endParaRPr lang="en-US" altLang="ja-JP" sz="2000" dirty="0"/>
          </a:p>
          <a:p>
            <a:r>
              <a:rPr lang="ja-JP" altLang="en-US" sz="2000" dirty="0"/>
              <a:t>近いもののでは</a:t>
            </a:r>
            <a:r>
              <a:rPr lang="ja-JP" altLang="en-US" sz="2000" dirty="0">
                <a:solidFill>
                  <a:srgbClr val="FF0000"/>
                </a:solidFill>
              </a:rPr>
              <a:t>赤</a:t>
            </a:r>
            <a:r>
              <a:rPr lang="ja-JP" altLang="en-US" sz="2000" dirty="0"/>
              <a:t>の方が多い　→　</a:t>
            </a:r>
            <a:r>
              <a:rPr lang="ja-JP" altLang="en-US" sz="2000" b="1" dirty="0">
                <a:solidFill>
                  <a:srgbClr val="FF0000"/>
                </a:solidFill>
              </a:rPr>
              <a:t>赤</a:t>
            </a:r>
            <a:r>
              <a:rPr lang="ja-JP" altLang="en-US" sz="2000" dirty="0"/>
              <a:t>と決定</a:t>
            </a:r>
          </a:p>
        </p:txBody>
      </p:sp>
      <p:sp>
        <p:nvSpPr>
          <p:cNvPr id="120" name="テキスト ボックス 119">
            <a:extLst>
              <a:ext uri="{FF2B5EF4-FFF2-40B4-BE49-F238E27FC236}">
                <a16:creationId xmlns:a16="http://schemas.microsoft.com/office/drawing/2014/main" id="{15990538-6503-45D9-AC13-2D6C9F5DDE07}"/>
              </a:ext>
            </a:extLst>
          </p:cNvPr>
          <p:cNvSpPr txBox="1"/>
          <p:nvPr/>
        </p:nvSpPr>
        <p:spPr>
          <a:xfrm>
            <a:off x="2270971" y="4464398"/>
            <a:ext cx="347696" cy="307777"/>
          </a:xfrm>
          <a:prstGeom prst="rect">
            <a:avLst/>
          </a:prstGeom>
          <a:noFill/>
        </p:spPr>
        <p:txBody>
          <a:bodyPr wrap="square" rtlCol="0">
            <a:spAutoFit/>
          </a:bodyPr>
          <a:lstStyle/>
          <a:p>
            <a:r>
              <a:rPr kumimoji="1" lang="ja-JP" altLang="en-US" sz="1400" dirty="0"/>
              <a:t>１</a:t>
            </a:r>
          </a:p>
        </p:txBody>
      </p:sp>
      <p:sp>
        <p:nvSpPr>
          <p:cNvPr id="122" name="テキスト ボックス 121">
            <a:extLst>
              <a:ext uri="{FF2B5EF4-FFF2-40B4-BE49-F238E27FC236}">
                <a16:creationId xmlns:a16="http://schemas.microsoft.com/office/drawing/2014/main" id="{53DF70ED-9B9B-4AE8-983D-32F6A6FEBCE6}"/>
              </a:ext>
            </a:extLst>
          </p:cNvPr>
          <p:cNvSpPr txBox="1"/>
          <p:nvPr/>
        </p:nvSpPr>
        <p:spPr>
          <a:xfrm>
            <a:off x="2529193" y="4673654"/>
            <a:ext cx="347696" cy="307777"/>
          </a:xfrm>
          <a:prstGeom prst="rect">
            <a:avLst/>
          </a:prstGeom>
          <a:noFill/>
        </p:spPr>
        <p:txBody>
          <a:bodyPr wrap="square" rtlCol="0">
            <a:spAutoFit/>
          </a:bodyPr>
          <a:lstStyle/>
          <a:p>
            <a:r>
              <a:rPr kumimoji="1" lang="en-US" altLang="ja-JP" sz="1400" dirty="0"/>
              <a:t>2</a:t>
            </a:r>
            <a:endParaRPr kumimoji="1" lang="ja-JP" altLang="en-US" sz="1400" dirty="0"/>
          </a:p>
        </p:txBody>
      </p:sp>
      <p:sp>
        <p:nvSpPr>
          <p:cNvPr id="124" name="テキスト ボックス 123">
            <a:extLst>
              <a:ext uri="{FF2B5EF4-FFF2-40B4-BE49-F238E27FC236}">
                <a16:creationId xmlns:a16="http://schemas.microsoft.com/office/drawing/2014/main" id="{A61CCF20-4B28-48C0-AE28-39F3BA223DC5}"/>
              </a:ext>
            </a:extLst>
          </p:cNvPr>
          <p:cNvSpPr txBox="1"/>
          <p:nvPr/>
        </p:nvSpPr>
        <p:spPr>
          <a:xfrm>
            <a:off x="2278670" y="5038252"/>
            <a:ext cx="347696" cy="307777"/>
          </a:xfrm>
          <a:prstGeom prst="rect">
            <a:avLst/>
          </a:prstGeom>
          <a:noFill/>
        </p:spPr>
        <p:txBody>
          <a:bodyPr wrap="square" rtlCol="0">
            <a:spAutoFit/>
          </a:bodyPr>
          <a:lstStyle/>
          <a:p>
            <a:r>
              <a:rPr kumimoji="1" lang="en-US" altLang="ja-JP" sz="1400" dirty="0"/>
              <a:t>3</a:t>
            </a:r>
            <a:endParaRPr kumimoji="1" lang="ja-JP" altLang="en-US" sz="1400" dirty="0"/>
          </a:p>
        </p:txBody>
      </p:sp>
      <p:sp>
        <p:nvSpPr>
          <p:cNvPr id="128" name="テキスト ボックス 127">
            <a:extLst>
              <a:ext uri="{FF2B5EF4-FFF2-40B4-BE49-F238E27FC236}">
                <a16:creationId xmlns:a16="http://schemas.microsoft.com/office/drawing/2014/main" id="{8C11BF34-5EFD-445E-9D9B-DDB9AE231790}"/>
              </a:ext>
            </a:extLst>
          </p:cNvPr>
          <p:cNvSpPr txBox="1"/>
          <p:nvPr/>
        </p:nvSpPr>
        <p:spPr>
          <a:xfrm>
            <a:off x="411997" y="5997617"/>
            <a:ext cx="11112757" cy="461665"/>
          </a:xfrm>
          <a:prstGeom prst="rect">
            <a:avLst/>
          </a:prstGeom>
          <a:noFill/>
        </p:spPr>
        <p:txBody>
          <a:bodyPr wrap="square">
            <a:spAutoFit/>
          </a:bodyPr>
          <a:lstStyle/>
          <a:p>
            <a:r>
              <a:rPr lang="ja-JP" altLang="en-US" sz="2400" dirty="0"/>
              <a:t>分類の仕方は様々であるが、決まった計算の手続きによって分類する。</a:t>
            </a:r>
          </a:p>
        </p:txBody>
      </p:sp>
      <p:pic>
        <p:nvPicPr>
          <p:cNvPr id="2050" name="Picture 2" descr="画像認識をするAIのイラスト">
            <a:extLst>
              <a:ext uri="{FF2B5EF4-FFF2-40B4-BE49-F238E27FC236}">
                <a16:creationId xmlns:a16="http://schemas.microsoft.com/office/drawing/2014/main" id="{52824045-CAEC-4C42-BD9E-A0D7DEFD78B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12810" y="952823"/>
            <a:ext cx="1683612" cy="168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852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分析化学における</a:t>
            </a:r>
            <a:r>
              <a:rPr lang="en-US" altLang="ja-JP" dirty="0">
                <a:solidFill>
                  <a:schemeClr val="bg1"/>
                </a:solidFill>
                <a:latin typeface="ＭＳ ゴシック" panose="020B0609070205080204" pitchFamily="49" charset="-128"/>
                <a:ea typeface="ＭＳ ゴシック" panose="020B0609070205080204" pitchFamily="49" charset="-128"/>
              </a:rPr>
              <a:t>AI</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 –</a:t>
            </a:r>
            <a:r>
              <a:rPr lang="ja-JP" altLang="en-US" dirty="0">
                <a:solidFill>
                  <a:schemeClr val="bg1"/>
                </a:solidFill>
                <a:latin typeface="ＭＳ ゴシック" panose="020B0609070205080204" pitchFamily="49" charset="-128"/>
                <a:ea typeface="ＭＳ ゴシック" panose="020B0609070205080204" pitchFamily="49" charset="-128"/>
              </a:rPr>
              <a:t>分類</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6B84AAE3-11FD-4D56-BCCA-7816AB1CC733}"/>
              </a:ext>
            </a:extLst>
          </p:cNvPr>
          <p:cNvSpPr txBox="1"/>
          <p:nvPr/>
        </p:nvSpPr>
        <p:spPr>
          <a:xfrm>
            <a:off x="9855678" y="2342708"/>
            <a:ext cx="1688250" cy="738664"/>
          </a:xfrm>
          <a:prstGeom prst="rect">
            <a:avLst/>
          </a:prstGeom>
          <a:noFill/>
        </p:spPr>
        <p:txBody>
          <a:bodyPr wrap="square" rtlCol="0">
            <a:spAutoFit/>
          </a:bodyPr>
          <a:lstStyle/>
          <a:p>
            <a:r>
              <a:rPr kumimoji="1" lang="en-US" altLang="ja-JP" sz="1400" dirty="0"/>
              <a:t>M. Taniguchi et al,</a:t>
            </a:r>
          </a:p>
          <a:p>
            <a:r>
              <a:rPr kumimoji="1" lang="en-US" altLang="ja-JP" sz="1400" dirty="0"/>
              <a:t> Nat. </a:t>
            </a:r>
            <a:r>
              <a:rPr kumimoji="1" lang="en-US" altLang="ja-JP" sz="1400" dirty="0" err="1"/>
              <a:t>Commun</a:t>
            </a:r>
            <a:r>
              <a:rPr kumimoji="1" lang="en-US" altLang="ja-JP" sz="1400" dirty="0"/>
              <a:t>.,</a:t>
            </a:r>
          </a:p>
          <a:p>
            <a:r>
              <a:rPr kumimoji="1" lang="en-US" altLang="ja-JP" sz="1400" dirty="0"/>
              <a:t> 12 ,3726(2021)</a:t>
            </a:r>
            <a:endParaRPr kumimoji="1" lang="ja-JP" altLang="en-US" sz="1400" dirty="0"/>
          </a:p>
        </p:txBody>
      </p:sp>
      <p:pic>
        <p:nvPicPr>
          <p:cNvPr id="4098" name="Picture 2" descr="figure2">
            <a:extLst>
              <a:ext uri="{FF2B5EF4-FFF2-40B4-BE49-F238E27FC236}">
                <a16:creationId xmlns:a16="http://schemas.microsoft.com/office/drawing/2014/main" id="{DCAA103E-8CF5-4982-B8DC-6F682DE56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597"/>
          <a:stretch/>
        </p:blipFill>
        <p:spPr bwMode="auto">
          <a:xfrm>
            <a:off x="2639395" y="1450986"/>
            <a:ext cx="6488113" cy="22908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igure1">
            <a:extLst>
              <a:ext uri="{FF2B5EF4-FFF2-40B4-BE49-F238E27FC236}">
                <a16:creationId xmlns:a16="http://schemas.microsoft.com/office/drawing/2014/main" id="{A40F09B6-D451-400C-A194-BDE0366A67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1883" b="76280"/>
          <a:stretch/>
        </p:blipFill>
        <p:spPr bwMode="auto">
          <a:xfrm>
            <a:off x="205957" y="1450986"/>
            <a:ext cx="2250557" cy="220358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2A3BAFF-C09E-4F87-91FE-C1CFE40FC846}"/>
              </a:ext>
            </a:extLst>
          </p:cNvPr>
          <p:cNvSpPr txBox="1"/>
          <p:nvPr/>
        </p:nvSpPr>
        <p:spPr>
          <a:xfrm>
            <a:off x="105391" y="903041"/>
            <a:ext cx="7670786" cy="461665"/>
          </a:xfrm>
          <a:prstGeom prst="rect">
            <a:avLst/>
          </a:prstGeom>
          <a:noFill/>
        </p:spPr>
        <p:txBody>
          <a:bodyPr wrap="square" rtlCol="0">
            <a:spAutoFit/>
          </a:bodyPr>
          <a:lstStyle/>
          <a:p>
            <a:r>
              <a:rPr lang="ja-JP" altLang="en-US" sz="2400" dirty="0"/>
              <a:t>新型コロナウイルスの計測データ</a:t>
            </a:r>
            <a:endParaRPr lang="en-US" altLang="ja-JP" sz="2400" dirty="0"/>
          </a:p>
        </p:txBody>
      </p:sp>
      <p:sp>
        <p:nvSpPr>
          <p:cNvPr id="7" name="矢印: 下 6">
            <a:extLst>
              <a:ext uri="{FF2B5EF4-FFF2-40B4-BE49-F238E27FC236}">
                <a16:creationId xmlns:a16="http://schemas.microsoft.com/office/drawing/2014/main" id="{01929AB2-FD47-4C01-AC55-4D4BEDEBE58C}"/>
              </a:ext>
            </a:extLst>
          </p:cNvPr>
          <p:cNvSpPr/>
          <p:nvPr/>
        </p:nvSpPr>
        <p:spPr>
          <a:xfrm rot="16200000">
            <a:off x="930191" y="4276958"/>
            <a:ext cx="802089" cy="872246"/>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02" name="Picture 6" descr="人工知能・AIのイラスト">
            <a:extLst>
              <a:ext uri="{FF2B5EF4-FFF2-40B4-BE49-F238E27FC236}">
                <a16:creationId xmlns:a16="http://schemas.microsoft.com/office/drawing/2014/main" id="{6F388C8A-0601-4822-9D5A-57499AF78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092" y="3992968"/>
            <a:ext cx="1650692" cy="1440229"/>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円形 3">
            <a:extLst>
              <a:ext uri="{FF2B5EF4-FFF2-40B4-BE49-F238E27FC236}">
                <a16:creationId xmlns:a16="http://schemas.microsoft.com/office/drawing/2014/main" id="{0610E572-F32D-4528-857C-3433DF3688BC}"/>
              </a:ext>
            </a:extLst>
          </p:cNvPr>
          <p:cNvSpPr/>
          <p:nvPr/>
        </p:nvSpPr>
        <p:spPr>
          <a:xfrm>
            <a:off x="4232759" y="4055347"/>
            <a:ext cx="3351948" cy="1058779"/>
          </a:xfrm>
          <a:prstGeom prst="wedgeEllipseCallout">
            <a:avLst>
              <a:gd name="adj1" fmla="val -62233"/>
              <a:gd name="adj2" fmla="val 371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19B59D6-AA0B-48FE-89A8-A8C935A71692}"/>
              </a:ext>
            </a:extLst>
          </p:cNvPr>
          <p:cNvSpPr txBox="1"/>
          <p:nvPr/>
        </p:nvSpPr>
        <p:spPr>
          <a:xfrm>
            <a:off x="4523898" y="4400070"/>
            <a:ext cx="2769670" cy="369332"/>
          </a:xfrm>
          <a:prstGeom prst="rect">
            <a:avLst/>
          </a:prstGeom>
          <a:noFill/>
        </p:spPr>
        <p:txBody>
          <a:bodyPr wrap="square">
            <a:spAutoFit/>
          </a:bodyPr>
          <a:lstStyle/>
          <a:p>
            <a:r>
              <a:rPr lang="ja-JP" altLang="en-US" sz="1800" dirty="0"/>
              <a:t>新型コロナウイルスです。</a:t>
            </a:r>
            <a:endParaRPr lang="ja-JP" altLang="en-US" dirty="0"/>
          </a:p>
        </p:txBody>
      </p:sp>
    </p:spTree>
    <p:extLst>
      <p:ext uri="{BB962C8B-B14F-4D97-AF65-F5344CB8AC3E}">
        <p14:creationId xmlns:p14="http://schemas.microsoft.com/office/powerpoint/2010/main" val="2743131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図 31">
            <a:extLst>
              <a:ext uri="{FF2B5EF4-FFF2-40B4-BE49-F238E27FC236}">
                <a16:creationId xmlns:a16="http://schemas.microsoft.com/office/drawing/2014/main" id="{8AF61549-950E-4136-AEFF-2EC0B584A830}"/>
              </a:ext>
            </a:extLst>
          </p:cNvPr>
          <p:cNvPicPr>
            <a:picLocks noChangeAspect="1"/>
          </p:cNvPicPr>
          <p:nvPr/>
        </p:nvPicPr>
        <p:blipFill rotWithShape="1">
          <a:blip r:embed="rId2"/>
          <a:srcRect l="35842" t="17644" r="49079" b="775"/>
          <a:stretch/>
        </p:blipFill>
        <p:spPr>
          <a:xfrm>
            <a:off x="1183625" y="1641786"/>
            <a:ext cx="4754880" cy="5359378"/>
          </a:xfrm>
          <a:prstGeom prst="rect">
            <a:avLst/>
          </a:prstGeom>
        </p:spPr>
      </p:pic>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回帰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08F85788-77E6-47B7-9BE0-325414ED4269}"/>
              </a:ext>
            </a:extLst>
          </p:cNvPr>
          <p:cNvSpPr txBox="1"/>
          <p:nvPr/>
        </p:nvSpPr>
        <p:spPr>
          <a:xfrm>
            <a:off x="86628" y="702970"/>
            <a:ext cx="5034012" cy="461665"/>
          </a:xfrm>
          <a:prstGeom prst="rect">
            <a:avLst/>
          </a:prstGeom>
          <a:noFill/>
        </p:spPr>
        <p:txBody>
          <a:bodyPr wrap="square" rtlCol="0">
            <a:spAutoFit/>
          </a:bodyPr>
          <a:lstStyle/>
          <a:p>
            <a:r>
              <a:rPr kumimoji="1" lang="ja-JP" altLang="en-US" sz="2400" dirty="0"/>
              <a:t>回帰に用いるデータのイメージ</a:t>
            </a:r>
          </a:p>
        </p:txBody>
      </p:sp>
      <p:sp>
        <p:nvSpPr>
          <p:cNvPr id="8" name="正方形/長方形 7">
            <a:extLst>
              <a:ext uri="{FF2B5EF4-FFF2-40B4-BE49-F238E27FC236}">
                <a16:creationId xmlns:a16="http://schemas.microsoft.com/office/drawing/2014/main" id="{F8176A3B-D664-43B4-8628-F6F5AB0DBB56}"/>
              </a:ext>
            </a:extLst>
          </p:cNvPr>
          <p:cNvSpPr/>
          <p:nvPr/>
        </p:nvSpPr>
        <p:spPr>
          <a:xfrm>
            <a:off x="5020308" y="1960352"/>
            <a:ext cx="434388" cy="294853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7282325-1030-4F3D-B96B-7455D19DF665}"/>
              </a:ext>
            </a:extLst>
          </p:cNvPr>
          <p:cNvSpPr txBox="1"/>
          <p:nvPr/>
        </p:nvSpPr>
        <p:spPr>
          <a:xfrm>
            <a:off x="1275118" y="1149459"/>
            <a:ext cx="1525607" cy="400110"/>
          </a:xfrm>
          <a:prstGeom prst="rect">
            <a:avLst/>
          </a:prstGeom>
          <a:solidFill>
            <a:schemeClr val="bg1"/>
          </a:solidFill>
          <a:ln w="25400">
            <a:solidFill>
              <a:srgbClr val="FF0000"/>
            </a:solidFill>
          </a:ln>
        </p:spPr>
        <p:txBody>
          <a:bodyPr wrap="square" rtlCol="0">
            <a:spAutoFit/>
          </a:bodyPr>
          <a:lstStyle/>
          <a:p>
            <a:r>
              <a:rPr kumimoji="1" lang="ja-JP" altLang="en-US" sz="2000" b="1" dirty="0"/>
              <a:t>説明変数</a:t>
            </a:r>
            <a:r>
              <a:rPr kumimoji="1" lang="en-US" altLang="ja-JP" sz="2000" b="1" dirty="0"/>
              <a:t>X</a:t>
            </a:r>
            <a:endParaRPr kumimoji="1" lang="ja-JP" altLang="en-US" sz="2000" b="1" dirty="0"/>
          </a:p>
        </p:txBody>
      </p:sp>
      <p:sp>
        <p:nvSpPr>
          <p:cNvPr id="10" name="テキスト ボックス 9">
            <a:extLst>
              <a:ext uri="{FF2B5EF4-FFF2-40B4-BE49-F238E27FC236}">
                <a16:creationId xmlns:a16="http://schemas.microsoft.com/office/drawing/2014/main" id="{4CF4AB41-C2E1-41D9-81B9-9849ECF0D74B}"/>
              </a:ext>
            </a:extLst>
          </p:cNvPr>
          <p:cNvSpPr txBox="1"/>
          <p:nvPr/>
        </p:nvSpPr>
        <p:spPr>
          <a:xfrm>
            <a:off x="4570393" y="1081544"/>
            <a:ext cx="1525607" cy="400110"/>
          </a:xfrm>
          <a:prstGeom prst="rect">
            <a:avLst/>
          </a:prstGeom>
          <a:solidFill>
            <a:schemeClr val="bg1"/>
          </a:solidFill>
          <a:ln w="25400">
            <a:solidFill>
              <a:srgbClr val="0000FF"/>
            </a:solidFill>
          </a:ln>
        </p:spPr>
        <p:txBody>
          <a:bodyPr wrap="square" rtlCol="0">
            <a:spAutoFit/>
          </a:bodyPr>
          <a:lstStyle/>
          <a:p>
            <a:r>
              <a:rPr kumimoji="1" lang="ja-JP" altLang="en-US" sz="2000" b="1" dirty="0"/>
              <a:t>目的変数</a:t>
            </a:r>
            <a:r>
              <a:rPr lang="en-US" altLang="ja-JP" sz="2000" b="1" dirty="0"/>
              <a:t>Y</a:t>
            </a:r>
            <a:endParaRPr kumimoji="1" lang="ja-JP" altLang="en-US" sz="2000" b="1" dirty="0"/>
          </a:p>
        </p:txBody>
      </p:sp>
      <p:sp>
        <p:nvSpPr>
          <p:cNvPr id="11" name="テキスト ボックス 10">
            <a:extLst>
              <a:ext uri="{FF2B5EF4-FFF2-40B4-BE49-F238E27FC236}">
                <a16:creationId xmlns:a16="http://schemas.microsoft.com/office/drawing/2014/main" id="{DD734DA5-6839-48D5-B92E-C66283735D7C}"/>
              </a:ext>
            </a:extLst>
          </p:cNvPr>
          <p:cNvSpPr txBox="1"/>
          <p:nvPr/>
        </p:nvSpPr>
        <p:spPr>
          <a:xfrm>
            <a:off x="7157988" y="1180121"/>
            <a:ext cx="5034012" cy="461665"/>
          </a:xfrm>
          <a:prstGeom prst="rect">
            <a:avLst/>
          </a:prstGeom>
          <a:noFill/>
        </p:spPr>
        <p:txBody>
          <a:bodyPr wrap="square" rtlCol="0">
            <a:spAutoFit/>
          </a:bodyPr>
          <a:lstStyle/>
          <a:p>
            <a:r>
              <a:rPr lang="ja-JP" altLang="en-US" sz="2400" dirty="0"/>
              <a:t>回帰</a:t>
            </a:r>
            <a:r>
              <a:rPr kumimoji="1" lang="ja-JP" altLang="en-US" sz="2400" dirty="0"/>
              <a:t>結果の見方</a:t>
            </a:r>
          </a:p>
        </p:txBody>
      </p:sp>
      <p:sp>
        <p:nvSpPr>
          <p:cNvPr id="15" name="正方形/長方形 14">
            <a:extLst>
              <a:ext uri="{FF2B5EF4-FFF2-40B4-BE49-F238E27FC236}">
                <a16:creationId xmlns:a16="http://schemas.microsoft.com/office/drawing/2014/main" id="{91209CB4-A06D-4FDF-A598-C42C9DD524F4}"/>
              </a:ext>
            </a:extLst>
          </p:cNvPr>
          <p:cNvSpPr/>
          <p:nvPr/>
        </p:nvSpPr>
        <p:spPr>
          <a:xfrm>
            <a:off x="1183625" y="1920756"/>
            <a:ext cx="3561628" cy="302217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F5B25B5-734A-473C-BE35-E6B1504BB6C8}"/>
              </a:ext>
            </a:extLst>
          </p:cNvPr>
          <p:cNvSpPr/>
          <p:nvPr/>
        </p:nvSpPr>
        <p:spPr>
          <a:xfrm>
            <a:off x="5020308" y="4957825"/>
            <a:ext cx="434388" cy="1719910"/>
          </a:xfrm>
          <a:prstGeom prst="rect">
            <a:avLst/>
          </a:prstGeom>
          <a:noFill/>
          <a:ln w="25400">
            <a:solidFill>
              <a:srgbClr val="AE02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7BB9008-D0C7-4E88-8635-8C15D8537440}"/>
              </a:ext>
            </a:extLst>
          </p:cNvPr>
          <p:cNvSpPr txBox="1"/>
          <p:nvPr/>
        </p:nvSpPr>
        <p:spPr>
          <a:xfrm>
            <a:off x="7260298" y="1539696"/>
            <a:ext cx="5906704" cy="1015663"/>
          </a:xfrm>
          <a:prstGeom prst="rect">
            <a:avLst/>
          </a:prstGeom>
          <a:noFill/>
        </p:spPr>
        <p:txBody>
          <a:bodyPr wrap="square" rtlCol="0">
            <a:spAutoFit/>
          </a:bodyPr>
          <a:lstStyle/>
          <a:p>
            <a:r>
              <a:rPr kumimoji="1" lang="ja-JP" altLang="en-US" sz="2000" dirty="0"/>
              <a:t>論文で結果を報告する場合、</a:t>
            </a:r>
            <a:endParaRPr kumimoji="1" lang="en-US" altLang="ja-JP" sz="2000" dirty="0"/>
          </a:p>
          <a:p>
            <a:r>
              <a:rPr lang="ja-JP" altLang="en-US" sz="2000" dirty="0"/>
              <a:t>テストデータの値を予測し、</a:t>
            </a:r>
            <a:endParaRPr lang="en-US" altLang="ja-JP" sz="2000" dirty="0"/>
          </a:p>
          <a:p>
            <a:r>
              <a:rPr lang="ja-JP" altLang="en-US" sz="2000" dirty="0"/>
              <a:t>真の値と比較される</a:t>
            </a:r>
            <a:endParaRPr kumimoji="1" lang="en-US" altLang="ja-JP" sz="2000" dirty="0"/>
          </a:p>
        </p:txBody>
      </p:sp>
      <p:cxnSp>
        <p:nvCxnSpPr>
          <p:cNvPr id="23" name="直線コネクタ 22">
            <a:extLst>
              <a:ext uri="{FF2B5EF4-FFF2-40B4-BE49-F238E27FC236}">
                <a16:creationId xmlns:a16="http://schemas.microsoft.com/office/drawing/2014/main" id="{F368D5F5-1E56-4636-B98C-05A9D1B801EB}"/>
              </a:ext>
            </a:extLst>
          </p:cNvPr>
          <p:cNvCxnSpPr>
            <a:cxnSpLocks/>
          </p:cNvCxnSpPr>
          <p:nvPr/>
        </p:nvCxnSpPr>
        <p:spPr>
          <a:xfrm>
            <a:off x="656181" y="1655545"/>
            <a:ext cx="402169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3F0DA64-3328-48A5-89AD-2323951DE205}"/>
              </a:ext>
            </a:extLst>
          </p:cNvPr>
          <p:cNvCxnSpPr>
            <a:cxnSpLocks/>
          </p:cNvCxnSpPr>
          <p:nvPr/>
        </p:nvCxnSpPr>
        <p:spPr>
          <a:xfrm>
            <a:off x="4677878" y="1544927"/>
            <a:ext cx="885524"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27" name="正方形/長方形 26">
            <a:extLst>
              <a:ext uri="{FF2B5EF4-FFF2-40B4-BE49-F238E27FC236}">
                <a16:creationId xmlns:a16="http://schemas.microsoft.com/office/drawing/2014/main" id="{0595566E-B04D-4855-B0C6-A280ECBEA70C}"/>
              </a:ext>
            </a:extLst>
          </p:cNvPr>
          <p:cNvSpPr/>
          <p:nvPr/>
        </p:nvSpPr>
        <p:spPr>
          <a:xfrm>
            <a:off x="1177279" y="4996325"/>
            <a:ext cx="3567974" cy="1750984"/>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2B9DD85B-2905-4BF8-B8CB-E0C5A158C26B}"/>
              </a:ext>
            </a:extLst>
          </p:cNvPr>
          <p:cNvSpPr txBox="1"/>
          <p:nvPr/>
        </p:nvSpPr>
        <p:spPr>
          <a:xfrm>
            <a:off x="259706" y="5225486"/>
            <a:ext cx="914400" cy="646331"/>
          </a:xfrm>
          <a:prstGeom prst="rect">
            <a:avLst/>
          </a:prstGeom>
          <a:noFill/>
        </p:spPr>
        <p:txBody>
          <a:bodyPr wrap="square" rtlCol="0">
            <a:spAutoFit/>
          </a:bodyPr>
          <a:lstStyle/>
          <a:p>
            <a:r>
              <a:rPr kumimoji="1" lang="ja-JP" altLang="en-US" dirty="0"/>
              <a:t>テスト用</a:t>
            </a:r>
          </a:p>
        </p:txBody>
      </p:sp>
      <p:sp>
        <p:nvSpPr>
          <p:cNvPr id="30" name="テキスト ボックス 29">
            <a:extLst>
              <a:ext uri="{FF2B5EF4-FFF2-40B4-BE49-F238E27FC236}">
                <a16:creationId xmlns:a16="http://schemas.microsoft.com/office/drawing/2014/main" id="{2C15CD92-0D9F-4472-8137-B6549D814A50}"/>
              </a:ext>
            </a:extLst>
          </p:cNvPr>
          <p:cNvSpPr txBox="1"/>
          <p:nvPr/>
        </p:nvSpPr>
        <p:spPr>
          <a:xfrm>
            <a:off x="198981" y="3004373"/>
            <a:ext cx="914400" cy="369332"/>
          </a:xfrm>
          <a:prstGeom prst="rect">
            <a:avLst/>
          </a:prstGeom>
          <a:noFill/>
        </p:spPr>
        <p:txBody>
          <a:bodyPr wrap="square" rtlCol="0">
            <a:spAutoFit/>
          </a:bodyPr>
          <a:lstStyle/>
          <a:p>
            <a:r>
              <a:rPr kumimoji="1" lang="ja-JP" altLang="en-US" dirty="0"/>
              <a:t>学習用</a:t>
            </a:r>
          </a:p>
        </p:txBody>
      </p:sp>
      <p:sp>
        <p:nvSpPr>
          <p:cNvPr id="33" name="正方形/長方形 32">
            <a:extLst>
              <a:ext uri="{FF2B5EF4-FFF2-40B4-BE49-F238E27FC236}">
                <a16:creationId xmlns:a16="http://schemas.microsoft.com/office/drawing/2014/main" id="{6393B466-FA9A-46BD-9AA2-74175FE6BB65}"/>
              </a:ext>
            </a:extLst>
          </p:cNvPr>
          <p:cNvSpPr/>
          <p:nvPr/>
        </p:nvSpPr>
        <p:spPr>
          <a:xfrm>
            <a:off x="5541227" y="4933649"/>
            <a:ext cx="434388" cy="1750984"/>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34" name="グラフ 33">
            <a:extLst>
              <a:ext uri="{FF2B5EF4-FFF2-40B4-BE49-F238E27FC236}">
                <a16:creationId xmlns:a16="http://schemas.microsoft.com/office/drawing/2014/main" id="{56577582-A381-437E-B05A-3FF1F367574F}"/>
              </a:ext>
            </a:extLst>
          </p:cNvPr>
          <p:cNvGraphicFramePr>
            <a:graphicFrameLocks/>
          </p:cNvGraphicFramePr>
          <p:nvPr>
            <p:extLst>
              <p:ext uri="{D42A27DB-BD31-4B8C-83A1-F6EECF244321}">
                <p14:modId xmlns:p14="http://schemas.microsoft.com/office/powerpoint/2010/main" val="3545179408"/>
              </p:ext>
            </p:extLst>
          </p:nvPr>
        </p:nvGraphicFramePr>
        <p:xfrm>
          <a:off x="7590137" y="276122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5" name="正方形/長方形 34">
            <a:extLst>
              <a:ext uri="{FF2B5EF4-FFF2-40B4-BE49-F238E27FC236}">
                <a16:creationId xmlns:a16="http://schemas.microsoft.com/office/drawing/2014/main" id="{252D7A89-F39C-4A48-BD23-DF4D2B894073}"/>
              </a:ext>
            </a:extLst>
          </p:cNvPr>
          <p:cNvSpPr/>
          <p:nvPr/>
        </p:nvSpPr>
        <p:spPr>
          <a:xfrm>
            <a:off x="8056602" y="2993744"/>
            <a:ext cx="3867936" cy="226865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D49911BF-654D-4935-86E2-624F5694A311}"/>
              </a:ext>
            </a:extLst>
          </p:cNvPr>
          <p:cNvSpPr txBox="1"/>
          <p:nvPr/>
        </p:nvSpPr>
        <p:spPr>
          <a:xfrm>
            <a:off x="9498972" y="5506808"/>
            <a:ext cx="2425566" cy="369332"/>
          </a:xfrm>
          <a:prstGeom prst="rect">
            <a:avLst/>
          </a:prstGeom>
          <a:noFill/>
        </p:spPr>
        <p:txBody>
          <a:bodyPr wrap="square" rtlCol="0">
            <a:spAutoFit/>
          </a:bodyPr>
          <a:lstStyle/>
          <a:p>
            <a:r>
              <a:rPr kumimoji="1" lang="en-US" altLang="ja-JP" dirty="0"/>
              <a:t>True</a:t>
            </a:r>
            <a:r>
              <a:rPr kumimoji="1" lang="ja-JP" altLang="en-US" dirty="0"/>
              <a:t> </a:t>
            </a:r>
            <a:r>
              <a:rPr kumimoji="1" lang="en-US" altLang="ja-JP" dirty="0"/>
              <a:t>value</a:t>
            </a:r>
            <a:endParaRPr kumimoji="1" lang="ja-JP" altLang="en-US" dirty="0"/>
          </a:p>
        </p:txBody>
      </p:sp>
      <p:sp>
        <p:nvSpPr>
          <p:cNvPr id="37" name="テキスト ボックス 36">
            <a:extLst>
              <a:ext uri="{FF2B5EF4-FFF2-40B4-BE49-F238E27FC236}">
                <a16:creationId xmlns:a16="http://schemas.microsoft.com/office/drawing/2014/main" id="{7CC14631-18DF-452D-A20F-372212A462C5}"/>
              </a:ext>
            </a:extLst>
          </p:cNvPr>
          <p:cNvSpPr txBox="1"/>
          <p:nvPr/>
        </p:nvSpPr>
        <p:spPr>
          <a:xfrm rot="16200000">
            <a:off x="6301963" y="3744830"/>
            <a:ext cx="2425566" cy="369332"/>
          </a:xfrm>
          <a:prstGeom prst="rect">
            <a:avLst/>
          </a:prstGeom>
          <a:noFill/>
        </p:spPr>
        <p:txBody>
          <a:bodyPr wrap="square" rtlCol="0">
            <a:spAutoFit/>
          </a:bodyPr>
          <a:lstStyle/>
          <a:p>
            <a:r>
              <a:rPr kumimoji="1" lang="en-US" altLang="ja-JP" dirty="0"/>
              <a:t>Predicted</a:t>
            </a:r>
            <a:r>
              <a:rPr kumimoji="1" lang="ja-JP" altLang="en-US" dirty="0"/>
              <a:t> </a:t>
            </a:r>
            <a:r>
              <a:rPr lang="en-US" altLang="ja-JP" dirty="0"/>
              <a:t>V</a:t>
            </a:r>
            <a:r>
              <a:rPr kumimoji="1" lang="en-US" altLang="ja-JP" dirty="0"/>
              <a:t>alue</a:t>
            </a:r>
            <a:endParaRPr kumimoji="1" lang="ja-JP" altLang="en-US" dirty="0"/>
          </a:p>
        </p:txBody>
      </p:sp>
      <p:cxnSp>
        <p:nvCxnSpPr>
          <p:cNvPr id="39" name="直線矢印コネクタ 38">
            <a:extLst>
              <a:ext uri="{FF2B5EF4-FFF2-40B4-BE49-F238E27FC236}">
                <a16:creationId xmlns:a16="http://schemas.microsoft.com/office/drawing/2014/main" id="{654E5677-5583-40AE-B1A9-A4458F788DD5}"/>
              </a:ext>
            </a:extLst>
          </p:cNvPr>
          <p:cNvCxnSpPr/>
          <p:nvPr/>
        </p:nvCxnSpPr>
        <p:spPr>
          <a:xfrm flipH="1">
            <a:off x="5975615" y="4081112"/>
            <a:ext cx="1284683" cy="8277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直線矢印コネクタ 39">
            <a:extLst>
              <a:ext uri="{FF2B5EF4-FFF2-40B4-BE49-F238E27FC236}">
                <a16:creationId xmlns:a16="http://schemas.microsoft.com/office/drawing/2014/main" id="{81974F4E-D768-489B-87A2-CE36E41ED925}"/>
              </a:ext>
            </a:extLst>
          </p:cNvPr>
          <p:cNvCxnSpPr>
            <a:cxnSpLocks/>
          </p:cNvCxnSpPr>
          <p:nvPr/>
        </p:nvCxnSpPr>
        <p:spPr>
          <a:xfrm flipH="1">
            <a:off x="5272698" y="5677879"/>
            <a:ext cx="41253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テキスト ボックス 41">
            <a:extLst>
              <a:ext uri="{FF2B5EF4-FFF2-40B4-BE49-F238E27FC236}">
                <a16:creationId xmlns:a16="http://schemas.microsoft.com/office/drawing/2014/main" id="{636C7947-6FE9-47F2-A173-54A65F312839}"/>
              </a:ext>
            </a:extLst>
          </p:cNvPr>
          <p:cNvSpPr txBox="1"/>
          <p:nvPr/>
        </p:nvSpPr>
        <p:spPr>
          <a:xfrm>
            <a:off x="5988918" y="4957825"/>
            <a:ext cx="1330339" cy="400110"/>
          </a:xfrm>
          <a:prstGeom prst="rect">
            <a:avLst/>
          </a:prstGeom>
          <a:solidFill>
            <a:schemeClr val="bg1"/>
          </a:solidFill>
          <a:ln w="25400">
            <a:solidFill>
              <a:srgbClr val="FFC000"/>
            </a:solidFill>
          </a:ln>
        </p:spPr>
        <p:txBody>
          <a:bodyPr wrap="square" rtlCol="0">
            <a:spAutoFit/>
          </a:bodyPr>
          <a:lstStyle/>
          <a:p>
            <a:r>
              <a:rPr kumimoji="1" lang="ja-JP" altLang="en-US" sz="2000" b="1" dirty="0"/>
              <a:t>予測結果</a:t>
            </a:r>
          </a:p>
        </p:txBody>
      </p:sp>
      <p:sp>
        <p:nvSpPr>
          <p:cNvPr id="43" name="テキスト ボックス 42">
            <a:extLst>
              <a:ext uri="{FF2B5EF4-FFF2-40B4-BE49-F238E27FC236}">
                <a16:creationId xmlns:a16="http://schemas.microsoft.com/office/drawing/2014/main" id="{2921AAD6-4DE4-455D-ABD2-E554974F376A}"/>
              </a:ext>
            </a:extLst>
          </p:cNvPr>
          <p:cNvSpPr txBox="1"/>
          <p:nvPr/>
        </p:nvSpPr>
        <p:spPr>
          <a:xfrm>
            <a:off x="5975615" y="2868328"/>
            <a:ext cx="769707" cy="646331"/>
          </a:xfrm>
          <a:prstGeom prst="rect">
            <a:avLst/>
          </a:prstGeom>
          <a:noFill/>
          <a:ln w="19050">
            <a:solidFill>
              <a:schemeClr val="tx1"/>
            </a:solidFill>
          </a:ln>
        </p:spPr>
        <p:txBody>
          <a:bodyPr wrap="square" rtlCol="0">
            <a:spAutoFit/>
          </a:bodyPr>
          <a:lstStyle/>
          <a:p>
            <a:r>
              <a:rPr kumimoji="1" lang="ja-JP" altLang="en-US" dirty="0"/>
              <a:t>機械学習</a:t>
            </a:r>
          </a:p>
        </p:txBody>
      </p:sp>
      <p:sp>
        <p:nvSpPr>
          <p:cNvPr id="44" name="矢印: 下カーブ 43">
            <a:extLst>
              <a:ext uri="{FF2B5EF4-FFF2-40B4-BE49-F238E27FC236}">
                <a16:creationId xmlns:a16="http://schemas.microsoft.com/office/drawing/2014/main" id="{BCCA4668-0335-4D6C-A1C6-5F9EACCF2A6B}"/>
              </a:ext>
            </a:extLst>
          </p:cNvPr>
          <p:cNvSpPr/>
          <p:nvPr/>
        </p:nvSpPr>
        <p:spPr>
          <a:xfrm>
            <a:off x="5272697" y="2468219"/>
            <a:ext cx="850620" cy="40010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矢印: 下カーブ 44">
            <a:extLst>
              <a:ext uri="{FF2B5EF4-FFF2-40B4-BE49-F238E27FC236}">
                <a16:creationId xmlns:a16="http://schemas.microsoft.com/office/drawing/2014/main" id="{588B4F9E-940F-4DC8-955B-EDB4E4387E94}"/>
              </a:ext>
            </a:extLst>
          </p:cNvPr>
          <p:cNvSpPr/>
          <p:nvPr/>
        </p:nvSpPr>
        <p:spPr>
          <a:xfrm>
            <a:off x="4579414" y="2223601"/>
            <a:ext cx="1619147" cy="48923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6" name="テキスト ボックス 45">
            <a:extLst>
              <a:ext uri="{FF2B5EF4-FFF2-40B4-BE49-F238E27FC236}">
                <a16:creationId xmlns:a16="http://schemas.microsoft.com/office/drawing/2014/main" id="{01B31F44-E8D2-4FC0-B1F4-2D2B3FAFBBC8}"/>
              </a:ext>
            </a:extLst>
          </p:cNvPr>
          <p:cNvSpPr txBox="1"/>
          <p:nvPr/>
        </p:nvSpPr>
        <p:spPr>
          <a:xfrm>
            <a:off x="5882944" y="2041942"/>
            <a:ext cx="868523" cy="338554"/>
          </a:xfrm>
          <a:prstGeom prst="rect">
            <a:avLst/>
          </a:prstGeom>
          <a:noFill/>
        </p:spPr>
        <p:txBody>
          <a:bodyPr wrap="square" rtlCol="0">
            <a:spAutoFit/>
          </a:bodyPr>
          <a:lstStyle/>
          <a:p>
            <a:r>
              <a:rPr lang="ja-JP" altLang="en-US" sz="1600" dirty="0"/>
              <a:t>学習</a:t>
            </a:r>
            <a:endParaRPr kumimoji="1" lang="ja-JP" altLang="en-US" sz="1600" dirty="0"/>
          </a:p>
        </p:txBody>
      </p:sp>
      <p:sp>
        <p:nvSpPr>
          <p:cNvPr id="47" name="矢印: 下カーブ 46">
            <a:extLst>
              <a:ext uri="{FF2B5EF4-FFF2-40B4-BE49-F238E27FC236}">
                <a16:creationId xmlns:a16="http://schemas.microsoft.com/office/drawing/2014/main" id="{12EA1D75-C624-4BE1-B19B-B35211759A5D}"/>
              </a:ext>
            </a:extLst>
          </p:cNvPr>
          <p:cNvSpPr/>
          <p:nvPr/>
        </p:nvSpPr>
        <p:spPr>
          <a:xfrm rot="19350510">
            <a:off x="3379382" y="3715034"/>
            <a:ext cx="2777309" cy="601649"/>
          </a:xfrm>
          <a:prstGeom prst="curvedDownArrow">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8" name="テキスト ボックス 47">
            <a:extLst>
              <a:ext uri="{FF2B5EF4-FFF2-40B4-BE49-F238E27FC236}">
                <a16:creationId xmlns:a16="http://schemas.microsoft.com/office/drawing/2014/main" id="{55522539-F7DE-4608-A027-8C7D6FE87938}"/>
              </a:ext>
            </a:extLst>
          </p:cNvPr>
          <p:cNvSpPr txBox="1"/>
          <p:nvPr/>
        </p:nvSpPr>
        <p:spPr>
          <a:xfrm>
            <a:off x="5377624" y="3926730"/>
            <a:ext cx="868523" cy="307777"/>
          </a:xfrm>
          <a:prstGeom prst="rect">
            <a:avLst/>
          </a:prstGeom>
          <a:noFill/>
        </p:spPr>
        <p:txBody>
          <a:bodyPr wrap="square" rtlCol="0">
            <a:spAutoFit/>
          </a:bodyPr>
          <a:lstStyle/>
          <a:p>
            <a:r>
              <a:rPr lang="ja-JP" altLang="en-US" sz="1400" dirty="0"/>
              <a:t>テスト</a:t>
            </a:r>
            <a:endParaRPr kumimoji="1" lang="ja-JP" altLang="en-US" sz="1400" dirty="0"/>
          </a:p>
        </p:txBody>
      </p:sp>
      <p:sp>
        <p:nvSpPr>
          <p:cNvPr id="49" name="矢印: 下 48">
            <a:extLst>
              <a:ext uri="{FF2B5EF4-FFF2-40B4-BE49-F238E27FC236}">
                <a16:creationId xmlns:a16="http://schemas.microsoft.com/office/drawing/2014/main" id="{47DAC063-9EE3-422E-9A1A-05190FDAA689}"/>
              </a:ext>
            </a:extLst>
          </p:cNvPr>
          <p:cNvSpPr/>
          <p:nvPr/>
        </p:nvSpPr>
        <p:spPr>
          <a:xfrm rot="805499">
            <a:off x="5999546" y="3541994"/>
            <a:ext cx="263633" cy="1305523"/>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22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7" grpId="0" animBg="1"/>
      <p:bldP spid="27" grpId="0" animBg="1"/>
      <p:bldP spid="28" grpId="0"/>
      <p:bldP spid="30" grpId="0"/>
      <p:bldP spid="33" grpId="0" animBg="1"/>
      <p:bldP spid="42" grpId="0" animBg="1"/>
      <p:bldP spid="44" grpId="0" animBg="1"/>
      <p:bldP spid="45" grpId="0" animBg="1"/>
      <p:bldP spid="46" grpId="0"/>
      <p:bldP spid="47" grpId="0" animBg="1"/>
      <p:bldP spid="48" grpId="0"/>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分類</a:t>
            </a:r>
          </a:p>
        </p:txBody>
      </p:sp>
      <p:pic>
        <p:nvPicPr>
          <p:cNvPr id="75" name="図 74">
            <a:extLst>
              <a:ext uri="{FF2B5EF4-FFF2-40B4-BE49-F238E27FC236}">
                <a16:creationId xmlns:a16="http://schemas.microsoft.com/office/drawing/2014/main" id="{E21916EA-5676-4712-9D5E-0BA79F313616}"/>
              </a:ext>
            </a:extLst>
          </p:cNvPr>
          <p:cNvPicPr>
            <a:picLocks noChangeAspect="1"/>
          </p:cNvPicPr>
          <p:nvPr/>
        </p:nvPicPr>
        <p:blipFill rotWithShape="1">
          <a:blip r:embed="rId2"/>
          <a:srcRect r="80816" b="12579"/>
          <a:stretch/>
        </p:blipFill>
        <p:spPr>
          <a:xfrm>
            <a:off x="272687" y="1447257"/>
            <a:ext cx="5062888" cy="4806503"/>
          </a:xfrm>
          <a:prstGeom prst="rect">
            <a:avLst/>
          </a:prstGeom>
        </p:spPr>
      </p:pic>
      <p:sp>
        <p:nvSpPr>
          <p:cNvPr id="77" name="正方形/長方形 76">
            <a:extLst>
              <a:ext uri="{FF2B5EF4-FFF2-40B4-BE49-F238E27FC236}">
                <a16:creationId xmlns:a16="http://schemas.microsoft.com/office/drawing/2014/main" id="{53B51BAF-20F9-4877-B757-2B751733E720}"/>
              </a:ext>
            </a:extLst>
          </p:cNvPr>
          <p:cNvSpPr/>
          <p:nvPr/>
        </p:nvSpPr>
        <p:spPr>
          <a:xfrm>
            <a:off x="519764" y="2591348"/>
            <a:ext cx="3128211" cy="347471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a:extLst>
              <a:ext uri="{FF2B5EF4-FFF2-40B4-BE49-F238E27FC236}">
                <a16:creationId xmlns:a16="http://schemas.microsoft.com/office/drawing/2014/main" id="{5E11CA73-F119-4295-9C08-2552723BF01C}"/>
              </a:ext>
            </a:extLst>
          </p:cNvPr>
          <p:cNvSpPr/>
          <p:nvPr/>
        </p:nvSpPr>
        <p:spPr>
          <a:xfrm>
            <a:off x="3667225" y="2589746"/>
            <a:ext cx="644892" cy="3474719"/>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6B2E7D90-B5DF-4402-B658-E89945E0A199}"/>
              </a:ext>
            </a:extLst>
          </p:cNvPr>
          <p:cNvSpPr txBox="1"/>
          <p:nvPr/>
        </p:nvSpPr>
        <p:spPr>
          <a:xfrm>
            <a:off x="688205" y="1800584"/>
            <a:ext cx="1525607" cy="707886"/>
          </a:xfrm>
          <a:prstGeom prst="rect">
            <a:avLst/>
          </a:prstGeom>
          <a:solidFill>
            <a:schemeClr val="bg1"/>
          </a:solidFill>
          <a:ln w="25400">
            <a:solidFill>
              <a:srgbClr val="FF0000"/>
            </a:solidFill>
          </a:ln>
        </p:spPr>
        <p:txBody>
          <a:bodyPr wrap="square" rtlCol="0">
            <a:spAutoFit/>
          </a:bodyPr>
          <a:lstStyle/>
          <a:p>
            <a:r>
              <a:rPr kumimoji="1" lang="ja-JP" altLang="en-US" sz="2000" b="1" dirty="0"/>
              <a:t>計測データ　</a:t>
            </a:r>
            <a:r>
              <a:rPr kumimoji="1" lang="en-US" altLang="ja-JP" sz="2000" b="1" dirty="0"/>
              <a:t>X</a:t>
            </a:r>
            <a:endParaRPr kumimoji="1" lang="ja-JP" altLang="en-US" sz="2000" b="1" dirty="0"/>
          </a:p>
        </p:txBody>
      </p:sp>
      <p:sp>
        <p:nvSpPr>
          <p:cNvPr id="82" name="テキスト ボックス 81">
            <a:extLst>
              <a:ext uri="{FF2B5EF4-FFF2-40B4-BE49-F238E27FC236}">
                <a16:creationId xmlns:a16="http://schemas.microsoft.com/office/drawing/2014/main" id="{0A294E22-87E1-4054-87E7-92C96E685C43}"/>
              </a:ext>
            </a:extLst>
          </p:cNvPr>
          <p:cNvSpPr txBox="1"/>
          <p:nvPr/>
        </p:nvSpPr>
        <p:spPr>
          <a:xfrm>
            <a:off x="3631131" y="1800584"/>
            <a:ext cx="1525607" cy="707886"/>
          </a:xfrm>
          <a:prstGeom prst="rect">
            <a:avLst/>
          </a:prstGeom>
          <a:solidFill>
            <a:schemeClr val="bg1"/>
          </a:solidFill>
          <a:ln w="25400">
            <a:solidFill>
              <a:srgbClr val="0000FF"/>
            </a:solidFill>
          </a:ln>
        </p:spPr>
        <p:txBody>
          <a:bodyPr wrap="square" rtlCol="0">
            <a:spAutoFit/>
          </a:bodyPr>
          <a:lstStyle/>
          <a:p>
            <a:r>
              <a:rPr kumimoji="1" lang="ja-JP" altLang="en-US" sz="2000" b="1" dirty="0"/>
              <a:t>正解分子</a:t>
            </a:r>
            <a:endParaRPr kumimoji="1" lang="en-US" altLang="ja-JP" sz="2000" b="1" dirty="0"/>
          </a:p>
          <a:p>
            <a:r>
              <a:rPr lang="en-US" altLang="ja-JP" sz="2000" b="1" dirty="0"/>
              <a:t>Y</a:t>
            </a:r>
            <a:endParaRPr kumimoji="1" lang="ja-JP" altLang="en-US" sz="2000" b="1" dirty="0"/>
          </a:p>
        </p:txBody>
      </p:sp>
      <p:sp>
        <p:nvSpPr>
          <p:cNvPr id="105" name="テキスト ボックス 104">
            <a:extLst>
              <a:ext uri="{FF2B5EF4-FFF2-40B4-BE49-F238E27FC236}">
                <a16:creationId xmlns:a16="http://schemas.microsoft.com/office/drawing/2014/main" id="{212BD772-E7C3-4D5A-ABA1-D111D2F5B240}"/>
              </a:ext>
            </a:extLst>
          </p:cNvPr>
          <p:cNvSpPr txBox="1"/>
          <p:nvPr/>
        </p:nvSpPr>
        <p:spPr>
          <a:xfrm>
            <a:off x="192506" y="847023"/>
            <a:ext cx="5034012" cy="461665"/>
          </a:xfrm>
          <a:prstGeom prst="rect">
            <a:avLst/>
          </a:prstGeom>
          <a:noFill/>
        </p:spPr>
        <p:txBody>
          <a:bodyPr wrap="square" rtlCol="0">
            <a:spAutoFit/>
          </a:bodyPr>
          <a:lstStyle/>
          <a:p>
            <a:r>
              <a:rPr kumimoji="1" lang="ja-JP" altLang="en-US" sz="2400" dirty="0"/>
              <a:t>分類に用いるデータのイメージ</a:t>
            </a:r>
          </a:p>
        </p:txBody>
      </p:sp>
      <p:sp>
        <p:nvSpPr>
          <p:cNvPr id="107" name="テキスト ボックス 106">
            <a:extLst>
              <a:ext uri="{FF2B5EF4-FFF2-40B4-BE49-F238E27FC236}">
                <a16:creationId xmlns:a16="http://schemas.microsoft.com/office/drawing/2014/main" id="{E7570966-AAFA-4A91-AB26-924F0459CBE2}"/>
              </a:ext>
            </a:extLst>
          </p:cNvPr>
          <p:cNvSpPr txBox="1"/>
          <p:nvPr/>
        </p:nvSpPr>
        <p:spPr>
          <a:xfrm>
            <a:off x="6004561" y="850025"/>
            <a:ext cx="5034012" cy="461665"/>
          </a:xfrm>
          <a:prstGeom prst="rect">
            <a:avLst/>
          </a:prstGeom>
          <a:noFill/>
        </p:spPr>
        <p:txBody>
          <a:bodyPr wrap="square" rtlCol="0">
            <a:spAutoFit/>
          </a:bodyPr>
          <a:lstStyle/>
          <a:p>
            <a:r>
              <a:rPr kumimoji="1" lang="ja-JP" altLang="en-US" sz="2400" dirty="0"/>
              <a:t>分類結果の見方</a:t>
            </a:r>
          </a:p>
        </p:txBody>
      </p:sp>
      <p:sp>
        <p:nvSpPr>
          <p:cNvPr id="108" name="テキスト ボックス 107">
            <a:extLst>
              <a:ext uri="{FF2B5EF4-FFF2-40B4-BE49-F238E27FC236}">
                <a16:creationId xmlns:a16="http://schemas.microsoft.com/office/drawing/2014/main" id="{17338D41-7E2C-4881-8FA7-4FAFBBC65F5D}"/>
              </a:ext>
            </a:extLst>
          </p:cNvPr>
          <p:cNvSpPr txBox="1"/>
          <p:nvPr/>
        </p:nvSpPr>
        <p:spPr>
          <a:xfrm>
            <a:off x="6095999" y="1338919"/>
            <a:ext cx="5906704" cy="707886"/>
          </a:xfrm>
          <a:prstGeom prst="rect">
            <a:avLst/>
          </a:prstGeom>
          <a:noFill/>
        </p:spPr>
        <p:txBody>
          <a:bodyPr wrap="square" rtlCol="0">
            <a:spAutoFit/>
          </a:bodyPr>
          <a:lstStyle/>
          <a:p>
            <a:r>
              <a:rPr kumimoji="1" lang="ja-JP" altLang="en-US" sz="2000" dirty="0"/>
              <a:t>論文で結果を報告する場合、主に、検証用に</a:t>
            </a:r>
            <a:endParaRPr kumimoji="1" lang="en-US" altLang="ja-JP" sz="2000" dirty="0"/>
          </a:p>
          <a:p>
            <a:r>
              <a:rPr lang="ja-JP" altLang="en-US" sz="2000" dirty="0"/>
              <a:t>混同行列</a:t>
            </a:r>
            <a:r>
              <a:rPr lang="en-US" altLang="ja-JP" sz="2000" dirty="0"/>
              <a:t>(confusion matrix)</a:t>
            </a:r>
            <a:r>
              <a:rPr lang="ja-JP" altLang="en-US" sz="2000" dirty="0"/>
              <a:t>が使用される</a:t>
            </a:r>
            <a:endParaRPr kumimoji="1" lang="ja-JP" altLang="en-US" sz="2000" dirty="0"/>
          </a:p>
        </p:txBody>
      </p:sp>
      <p:pic>
        <p:nvPicPr>
          <p:cNvPr id="3074" name="Picture 2" descr="figure2">
            <a:extLst>
              <a:ext uri="{FF2B5EF4-FFF2-40B4-BE49-F238E27FC236}">
                <a16:creationId xmlns:a16="http://schemas.microsoft.com/office/drawing/2014/main" id="{6F02A23F-B646-42DA-9CDE-C48CDFCCC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69" t="70737" r="54933"/>
          <a:stretch/>
        </p:blipFill>
        <p:spPr bwMode="auto">
          <a:xfrm>
            <a:off x="6217946" y="2406570"/>
            <a:ext cx="3642461" cy="311251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C027CE2-2E1A-448B-BBE8-5A66C43EF34C}"/>
              </a:ext>
            </a:extLst>
          </p:cNvPr>
          <p:cNvSpPr txBox="1"/>
          <p:nvPr/>
        </p:nvSpPr>
        <p:spPr>
          <a:xfrm>
            <a:off x="10231063" y="4585394"/>
            <a:ext cx="1688250" cy="738664"/>
          </a:xfrm>
          <a:prstGeom prst="rect">
            <a:avLst/>
          </a:prstGeom>
          <a:noFill/>
        </p:spPr>
        <p:txBody>
          <a:bodyPr wrap="square" rtlCol="0">
            <a:spAutoFit/>
          </a:bodyPr>
          <a:lstStyle/>
          <a:p>
            <a:r>
              <a:rPr kumimoji="1" lang="en-US" altLang="ja-JP" sz="1400" dirty="0"/>
              <a:t>M. Taniguchi et al,</a:t>
            </a:r>
          </a:p>
          <a:p>
            <a:r>
              <a:rPr kumimoji="1" lang="en-US" altLang="ja-JP" sz="1400" dirty="0"/>
              <a:t> Nat. </a:t>
            </a:r>
            <a:r>
              <a:rPr kumimoji="1" lang="en-US" altLang="ja-JP" sz="1400" dirty="0" err="1"/>
              <a:t>Commun</a:t>
            </a:r>
            <a:r>
              <a:rPr kumimoji="1" lang="en-US" altLang="ja-JP" sz="1400" dirty="0"/>
              <a:t>.,</a:t>
            </a:r>
          </a:p>
          <a:p>
            <a:r>
              <a:rPr kumimoji="1" lang="en-US" altLang="ja-JP" sz="1400" dirty="0"/>
              <a:t> 12 ,3726(2021)</a:t>
            </a:r>
            <a:endParaRPr kumimoji="1" lang="ja-JP" altLang="en-US" sz="1400" dirty="0"/>
          </a:p>
        </p:txBody>
      </p:sp>
      <p:sp>
        <p:nvSpPr>
          <p:cNvPr id="9" name="正方形/長方形 8">
            <a:extLst>
              <a:ext uri="{FF2B5EF4-FFF2-40B4-BE49-F238E27FC236}">
                <a16:creationId xmlns:a16="http://schemas.microsoft.com/office/drawing/2014/main" id="{C4B46443-78E9-4600-8334-7B4B3B495A3C}"/>
              </a:ext>
            </a:extLst>
          </p:cNvPr>
          <p:cNvSpPr/>
          <p:nvPr/>
        </p:nvSpPr>
        <p:spPr>
          <a:xfrm>
            <a:off x="6535554" y="3816772"/>
            <a:ext cx="2675823" cy="62509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テキスト ボックス 108">
            <a:extLst>
              <a:ext uri="{FF2B5EF4-FFF2-40B4-BE49-F238E27FC236}">
                <a16:creationId xmlns:a16="http://schemas.microsoft.com/office/drawing/2014/main" id="{93199ED7-2A36-4283-8849-7BA25B63629B}"/>
              </a:ext>
            </a:extLst>
          </p:cNvPr>
          <p:cNvSpPr txBox="1"/>
          <p:nvPr/>
        </p:nvSpPr>
        <p:spPr>
          <a:xfrm>
            <a:off x="9415211" y="3816772"/>
            <a:ext cx="2587492" cy="707886"/>
          </a:xfrm>
          <a:prstGeom prst="rect">
            <a:avLst/>
          </a:prstGeom>
          <a:solidFill>
            <a:schemeClr val="bg1"/>
          </a:solidFill>
          <a:ln w="25400">
            <a:solidFill>
              <a:srgbClr val="FF0000"/>
            </a:solidFill>
          </a:ln>
        </p:spPr>
        <p:txBody>
          <a:bodyPr wrap="square" rtlCol="0">
            <a:spAutoFit/>
          </a:bodyPr>
          <a:lstStyle/>
          <a:p>
            <a:r>
              <a:rPr lang="en-US" altLang="ja-JP" sz="2000" b="1" dirty="0"/>
              <a:t>SARS-2</a:t>
            </a:r>
            <a:r>
              <a:rPr lang="ja-JP" altLang="en-US" sz="2000" b="1" dirty="0"/>
              <a:t>を分類した時の結果</a:t>
            </a:r>
            <a:endParaRPr lang="en-US" altLang="ja-JP" sz="2000" b="1" dirty="0"/>
          </a:p>
        </p:txBody>
      </p:sp>
      <p:sp>
        <p:nvSpPr>
          <p:cNvPr id="111" name="正方形/長方形 110">
            <a:extLst>
              <a:ext uri="{FF2B5EF4-FFF2-40B4-BE49-F238E27FC236}">
                <a16:creationId xmlns:a16="http://schemas.microsoft.com/office/drawing/2014/main" id="{A7293C47-F963-4A62-9D3F-C54B84581511}"/>
              </a:ext>
            </a:extLst>
          </p:cNvPr>
          <p:cNvSpPr/>
          <p:nvPr/>
        </p:nvSpPr>
        <p:spPr>
          <a:xfrm>
            <a:off x="7892717" y="2589746"/>
            <a:ext cx="640124" cy="2482768"/>
          </a:xfrm>
          <a:prstGeom prst="rect">
            <a:avLst/>
          </a:prstGeom>
          <a:noFill/>
          <a:ln w="25400">
            <a:solidFill>
              <a:srgbClr val="AE02A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テキスト ボックス 112">
            <a:extLst>
              <a:ext uri="{FF2B5EF4-FFF2-40B4-BE49-F238E27FC236}">
                <a16:creationId xmlns:a16="http://schemas.microsoft.com/office/drawing/2014/main" id="{BB2E59A1-DA51-4749-8C46-6623A9AE6B7E}"/>
              </a:ext>
            </a:extLst>
          </p:cNvPr>
          <p:cNvSpPr txBox="1"/>
          <p:nvPr/>
        </p:nvSpPr>
        <p:spPr>
          <a:xfrm>
            <a:off x="7140414" y="5480463"/>
            <a:ext cx="2587492" cy="707886"/>
          </a:xfrm>
          <a:prstGeom prst="rect">
            <a:avLst/>
          </a:prstGeom>
          <a:solidFill>
            <a:schemeClr val="bg1"/>
          </a:solidFill>
          <a:ln w="25400">
            <a:solidFill>
              <a:srgbClr val="AE02AE"/>
            </a:solidFill>
          </a:ln>
        </p:spPr>
        <p:txBody>
          <a:bodyPr wrap="square" rtlCol="0">
            <a:spAutoFit/>
          </a:bodyPr>
          <a:lstStyle/>
          <a:p>
            <a:r>
              <a:rPr lang="en-US" altLang="ja-JP" sz="2000" b="1" dirty="0"/>
              <a:t>SARS-2</a:t>
            </a:r>
            <a:r>
              <a:rPr lang="ja-JP" altLang="en-US" sz="2000" b="1" dirty="0"/>
              <a:t>と分類された結果の数</a:t>
            </a:r>
            <a:endParaRPr lang="en-US" altLang="ja-JP" sz="2000" b="1" dirty="0"/>
          </a:p>
        </p:txBody>
      </p:sp>
    </p:spTree>
    <p:extLst>
      <p:ext uri="{BB962C8B-B14F-4D97-AF65-F5344CB8AC3E}">
        <p14:creationId xmlns:p14="http://schemas.microsoft.com/office/powerpoint/2010/main" val="12209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9" grpId="0" animBg="1"/>
      <p:bldP spid="111" grpId="0" animBg="1"/>
      <p:bldP spid="1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E207E33-366A-4286-806D-DD10C2622163}"/>
              </a:ext>
            </a:extLst>
          </p:cNvPr>
          <p:cNvSpPr>
            <a:spLocks noGrp="1"/>
          </p:cNvSpPr>
          <p:nvPr>
            <p:ph type="subTitle" idx="1"/>
          </p:nvPr>
        </p:nvSpPr>
        <p:spPr/>
        <p:txBody>
          <a:bodyPr/>
          <a:lstStyle/>
          <a:p>
            <a:endParaRPr kumimoji="1" lang="ja-JP" altLang="en-US"/>
          </a:p>
        </p:txBody>
      </p:sp>
      <p:sp>
        <p:nvSpPr>
          <p:cNvPr id="5" name="タイトル 4">
            <a:extLst>
              <a:ext uri="{FF2B5EF4-FFF2-40B4-BE49-F238E27FC236}">
                <a16:creationId xmlns:a16="http://schemas.microsoft.com/office/drawing/2014/main" id="{4FF9F23E-F3A3-2388-E931-91BF9AD919E8}"/>
              </a:ext>
            </a:extLst>
          </p:cNvPr>
          <p:cNvSpPr>
            <a:spLocks noGrp="1"/>
          </p:cNvSpPr>
          <p:nvPr>
            <p:ph type="ctrTitle"/>
          </p:nvPr>
        </p:nvSpPr>
        <p:spPr/>
        <p:txBody>
          <a:bodyPr/>
          <a:lstStyle/>
          <a:p>
            <a:endParaRPr lang="ja-JP" altLang="en-US"/>
          </a:p>
        </p:txBody>
      </p:sp>
    </p:spTree>
    <p:extLst>
      <p:ext uri="{BB962C8B-B14F-4D97-AF65-F5344CB8AC3E}">
        <p14:creationId xmlns:p14="http://schemas.microsoft.com/office/powerpoint/2010/main" val="1851510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機械学習を用いた解析の一連のプロセス</a:t>
            </a:r>
          </a:p>
        </p:txBody>
      </p:sp>
      <p:pic>
        <p:nvPicPr>
          <p:cNvPr id="3" name="Picture 4" descr="TensorFlow vs. scikit-learn : The Microbiome Challenge – Ali A. Faruqi">
            <a:extLst>
              <a:ext uri="{FF2B5EF4-FFF2-40B4-BE49-F238E27FC236}">
                <a16:creationId xmlns:a16="http://schemas.microsoft.com/office/drawing/2014/main" id="{3FAFBE00-62B4-4E76-A88B-217AC107F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777626"/>
            <a:ext cx="6597508" cy="366127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97F41217-C114-4E69-9E23-0C54C47EAB03}"/>
              </a:ext>
            </a:extLst>
          </p:cNvPr>
          <p:cNvSpPr txBox="1"/>
          <p:nvPr/>
        </p:nvSpPr>
        <p:spPr>
          <a:xfrm>
            <a:off x="8014117" y="4712099"/>
            <a:ext cx="3912734" cy="646331"/>
          </a:xfrm>
          <a:prstGeom prst="rect">
            <a:avLst/>
          </a:prstGeom>
          <a:noFill/>
        </p:spPr>
        <p:txBody>
          <a:bodyPr wrap="square">
            <a:spAutoFit/>
          </a:bodyPr>
          <a:lstStyle/>
          <a:p>
            <a:r>
              <a:rPr lang="en-US" altLang="ja-JP" sz="1200" dirty="0">
                <a:hlinkClick r:id="rId3"/>
              </a:rPr>
              <a:t>https://scikit-learn.org/stable/tutorial/machine_learning_map/index.html</a:t>
            </a:r>
            <a:endParaRPr lang="ja-JP" altLang="en-US" sz="1200" dirty="0"/>
          </a:p>
        </p:txBody>
      </p:sp>
      <p:sp>
        <p:nvSpPr>
          <p:cNvPr id="5" name="テキスト ボックス 4">
            <a:extLst>
              <a:ext uri="{FF2B5EF4-FFF2-40B4-BE49-F238E27FC236}">
                <a16:creationId xmlns:a16="http://schemas.microsoft.com/office/drawing/2014/main" id="{B0229B33-08AB-4A47-B024-B83ED49745C2}"/>
              </a:ext>
            </a:extLst>
          </p:cNvPr>
          <p:cNvSpPr txBox="1"/>
          <p:nvPr/>
        </p:nvSpPr>
        <p:spPr>
          <a:xfrm>
            <a:off x="147387" y="790894"/>
            <a:ext cx="11013621" cy="1938992"/>
          </a:xfrm>
          <a:prstGeom prst="rect">
            <a:avLst/>
          </a:prstGeom>
          <a:noFill/>
        </p:spPr>
        <p:txBody>
          <a:bodyPr wrap="square" rtlCol="0">
            <a:spAutoFit/>
          </a:bodyPr>
          <a:lstStyle/>
          <a:p>
            <a:r>
              <a:rPr kumimoji="1" lang="ja-JP" altLang="en-US" sz="2400" dirty="0"/>
              <a:t>１．問題を設定する</a:t>
            </a:r>
            <a:endParaRPr kumimoji="1" lang="en-US" altLang="ja-JP" sz="2400" dirty="0"/>
          </a:p>
          <a:p>
            <a:r>
              <a:rPr kumimoji="1" lang="ja-JP" altLang="en-US" sz="2400" dirty="0"/>
              <a:t>２．データを取得する</a:t>
            </a:r>
            <a:r>
              <a:rPr lang="ja-JP" altLang="en-US" sz="2400" dirty="0"/>
              <a:t>。</a:t>
            </a:r>
            <a:endParaRPr kumimoji="1" lang="en-US" altLang="ja-JP" sz="2400" dirty="0"/>
          </a:p>
          <a:p>
            <a:r>
              <a:rPr lang="ja-JP" altLang="en-US" sz="2400" dirty="0"/>
              <a:t>３．適切な機械学習の手法を選択する。</a:t>
            </a:r>
            <a:endParaRPr lang="en-US" altLang="ja-JP" sz="2400" dirty="0"/>
          </a:p>
          <a:p>
            <a:r>
              <a:rPr lang="en-US" altLang="ja-JP" sz="2400" dirty="0"/>
              <a:t>       </a:t>
            </a:r>
            <a:r>
              <a:rPr lang="ja-JP" altLang="en-US" sz="2400" dirty="0"/>
              <a:t>実験科学者は以下のようなチャートを参考にして手法を決定すればよい</a:t>
            </a:r>
            <a:endParaRPr lang="en-US" altLang="ja-JP" sz="2400" dirty="0"/>
          </a:p>
          <a:p>
            <a:r>
              <a:rPr lang="ja-JP" altLang="en-US" sz="2400" dirty="0"/>
              <a:t>４．学習・評価</a:t>
            </a:r>
            <a:endParaRPr lang="en-US" altLang="ja-JP" sz="2400" dirty="0"/>
          </a:p>
        </p:txBody>
      </p:sp>
    </p:spTree>
    <p:extLst>
      <p:ext uri="{BB962C8B-B14F-4D97-AF65-F5344CB8AC3E}">
        <p14:creationId xmlns:p14="http://schemas.microsoft.com/office/powerpoint/2010/main" val="3672780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目的の設定</a:t>
            </a:r>
          </a:p>
        </p:txBody>
      </p:sp>
      <p:sp>
        <p:nvSpPr>
          <p:cNvPr id="5" name="テキスト ボックス 4">
            <a:extLst>
              <a:ext uri="{FF2B5EF4-FFF2-40B4-BE49-F238E27FC236}">
                <a16:creationId xmlns:a16="http://schemas.microsoft.com/office/drawing/2014/main" id="{6B4C5BEF-08FE-4B16-AB1C-D5B440521170}"/>
              </a:ext>
            </a:extLst>
          </p:cNvPr>
          <p:cNvSpPr txBox="1"/>
          <p:nvPr/>
        </p:nvSpPr>
        <p:spPr>
          <a:xfrm>
            <a:off x="302077" y="873579"/>
            <a:ext cx="9310642" cy="1754326"/>
          </a:xfrm>
          <a:prstGeom prst="rect">
            <a:avLst/>
          </a:prstGeom>
          <a:noFill/>
          <a:ln w="19050">
            <a:solidFill>
              <a:srgbClr val="FF0000"/>
            </a:solidFill>
          </a:ln>
        </p:spPr>
        <p:txBody>
          <a:bodyPr wrap="square" rtlCol="0">
            <a:spAutoFit/>
          </a:bodyPr>
          <a:lstStyle/>
          <a:p>
            <a:r>
              <a:rPr lang="ja-JP" altLang="en-US" b="1" dirty="0"/>
              <a:t>問題</a:t>
            </a:r>
            <a:r>
              <a:rPr lang="ja-JP" altLang="en-US" dirty="0"/>
              <a:t>：　ある集団がある疾患に罹患しているかどうか検査する。</a:t>
            </a:r>
            <a:endParaRPr lang="en-US" altLang="ja-JP" dirty="0"/>
          </a:p>
          <a:p>
            <a:r>
              <a:rPr lang="en-US" altLang="ja-JP" dirty="0"/>
              <a:t>	</a:t>
            </a:r>
            <a:r>
              <a:rPr lang="ja-JP" altLang="en-US" dirty="0"/>
              <a:t>ある集団は事前に</a:t>
            </a:r>
            <a:r>
              <a:rPr lang="en-US" altLang="ja-JP" dirty="0"/>
              <a:t>30%</a:t>
            </a:r>
            <a:r>
              <a:rPr lang="ja-JP" altLang="en-US" dirty="0"/>
              <a:t>が罹患していると推測される。</a:t>
            </a:r>
            <a:endParaRPr lang="en-US" altLang="ja-JP" dirty="0"/>
          </a:p>
          <a:p>
            <a:r>
              <a:rPr lang="ja-JP" altLang="en-US" dirty="0"/>
              <a:t>　　　　次の</a:t>
            </a:r>
            <a:r>
              <a:rPr lang="en-US" altLang="ja-JP" dirty="0"/>
              <a:t>3</a:t>
            </a:r>
            <a:r>
              <a:rPr lang="ja-JP" altLang="en-US" dirty="0"/>
              <a:t>つの手法のうち最もよい手法はどれか。</a:t>
            </a:r>
            <a:endParaRPr lang="en-US" altLang="ja-JP" dirty="0"/>
          </a:p>
          <a:p>
            <a:r>
              <a:rPr lang="en-US" altLang="ja-JP" dirty="0"/>
              <a:t>	</a:t>
            </a:r>
            <a:r>
              <a:rPr lang="ja-JP" altLang="en-US" dirty="0"/>
              <a:t>　</a:t>
            </a:r>
            <a:r>
              <a:rPr kumimoji="1" lang="ja-JP" altLang="en-US" dirty="0"/>
              <a:t>手法</a:t>
            </a:r>
            <a:r>
              <a:rPr kumimoji="1" lang="en-US" altLang="ja-JP" dirty="0"/>
              <a:t>A</a:t>
            </a:r>
            <a:r>
              <a:rPr kumimoji="1" lang="ja-JP" altLang="en-US" dirty="0"/>
              <a:t>：　陽性を</a:t>
            </a:r>
            <a:r>
              <a:rPr lang="en-US" altLang="ja-JP" dirty="0"/>
              <a:t>50</a:t>
            </a:r>
            <a:r>
              <a:rPr kumimoji="1" lang="en-US" altLang="ja-JP" dirty="0"/>
              <a:t>%,</a:t>
            </a:r>
            <a:r>
              <a:rPr kumimoji="1" lang="ja-JP" altLang="en-US" dirty="0"/>
              <a:t>陰性を</a:t>
            </a:r>
            <a:r>
              <a:rPr lang="en-US" altLang="ja-JP" dirty="0"/>
              <a:t>10</a:t>
            </a:r>
            <a:r>
              <a:rPr kumimoji="1" lang="en-US" altLang="ja-JP" dirty="0"/>
              <a:t>0%</a:t>
            </a:r>
            <a:r>
              <a:rPr kumimoji="1" lang="ja-JP" altLang="en-US" dirty="0"/>
              <a:t>で正しく判定</a:t>
            </a:r>
            <a:endParaRPr lang="en-US" altLang="ja-JP" dirty="0"/>
          </a:p>
          <a:p>
            <a:r>
              <a:rPr kumimoji="1" lang="en-US" altLang="ja-JP" dirty="0"/>
              <a:t>	</a:t>
            </a:r>
            <a:r>
              <a:rPr kumimoji="1" lang="ja-JP" altLang="en-US" dirty="0"/>
              <a:t>　手法</a:t>
            </a:r>
            <a:r>
              <a:rPr kumimoji="1" lang="en-US" altLang="ja-JP" dirty="0"/>
              <a:t>B</a:t>
            </a:r>
            <a:r>
              <a:rPr kumimoji="1" lang="ja-JP" altLang="en-US" dirty="0"/>
              <a:t>：　陽性を</a:t>
            </a:r>
            <a:r>
              <a:rPr kumimoji="1" lang="en-US" altLang="ja-JP" dirty="0"/>
              <a:t>90%,</a:t>
            </a:r>
            <a:r>
              <a:rPr kumimoji="1" lang="ja-JP" altLang="en-US" dirty="0"/>
              <a:t>陰性を</a:t>
            </a:r>
            <a:r>
              <a:rPr kumimoji="1" lang="en-US" altLang="ja-JP" dirty="0"/>
              <a:t>90%</a:t>
            </a:r>
            <a:r>
              <a:rPr kumimoji="1" lang="ja-JP" altLang="en-US" dirty="0"/>
              <a:t>で正しく判定</a:t>
            </a:r>
            <a:endParaRPr kumimoji="1" lang="en-US" altLang="ja-JP" dirty="0"/>
          </a:p>
          <a:p>
            <a:r>
              <a:rPr kumimoji="1" lang="en-US" altLang="ja-JP" dirty="0"/>
              <a:t>	</a:t>
            </a:r>
            <a:r>
              <a:rPr kumimoji="1" lang="ja-JP" altLang="en-US" dirty="0"/>
              <a:t>　手法</a:t>
            </a:r>
            <a:r>
              <a:rPr lang="en-US" altLang="ja-JP" dirty="0"/>
              <a:t>C</a:t>
            </a:r>
            <a:r>
              <a:rPr kumimoji="1" lang="ja-JP" altLang="en-US" dirty="0"/>
              <a:t>：　陽性を</a:t>
            </a:r>
            <a:r>
              <a:rPr lang="en-US" altLang="ja-JP" dirty="0"/>
              <a:t>10</a:t>
            </a:r>
            <a:r>
              <a:rPr kumimoji="1" lang="en-US" altLang="ja-JP" dirty="0"/>
              <a:t>0%,</a:t>
            </a:r>
            <a:r>
              <a:rPr kumimoji="1" lang="ja-JP" altLang="en-US" dirty="0"/>
              <a:t>陰性を</a:t>
            </a:r>
            <a:r>
              <a:rPr kumimoji="1" lang="en-US" altLang="ja-JP" dirty="0"/>
              <a:t>50%</a:t>
            </a:r>
            <a:r>
              <a:rPr kumimoji="1" lang="ja-JP" altLang="en-US" dirty="0"/>
              <a:t>で正しく判定</a:t>
            </a:r>
          </a:p>
        </p:txBody>
      </p:sp>
      <p:sp>
        <p:nvSpPr>
          <p:cNvPr id="7" name="正方形/長方形 6">
            <a:extLst>
              <a:ext uri="{FF2B5EF4-FFF2-40B4-BE49-F238E27FC236}">
                <a16:creationId xmlns:a16="http://schemas.microsoft.com/office/drawing/2014/main" id="{00067AF0-D3DF-4143-BE84-921C39D55EC5}"/>
              </a:ext>
            </a:extLst>
          </p:cNvPr>
          <p:cNvSpPr/>
          <p:nvPr/>
        </p:nvSpPr>
        <p:spPr>
          <a:xfrm>
            <a:off x="2149666" y="3239744"/>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5706A43-A4DA-4D7B-B615-15E11252BB7E}"/>
              </a:ext>
            </a:extLst>
          </p:cNvPr>
          <p:cNvCxnSpPr/>
          <p:nvPr/>
        </p:nvCxnSpPr>
        <p:spPr>
          <a:xfrm>
            <a:off x="2165824" y="3949608"/>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B569EC6-4A35-4F84-BFEA-BE5E62C2F5C1}"/>
              </a:ext>
            </a:extLst>
          </p:cNvPr>
          <p:cNvCxnSpPr>
            <a:cxnSpLocks/>
            <a:stCxn id="7" idx="0"/>
            <a:endCxn id="7" idx="2"/>
          </p:cNvCxnSpPr>
          <p:nvPr/>
        </p:nvCxnSpPr>
        <p:spPr>
          <a:xfrm>
            <a:off x="2884452" y="3239744"/>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3FFEE1E-AC78-442C-8365-49EC8E14D7CD}"/>
              </a:ext>
            </a:extLst>
          </p:cNvPr>
          <p:cNvSpPr txBox="1"/>
          <p:nvPr/>
        </p:nvSpPr>
        <p:spPr>
          <a:xfrm>
            <a:off x="1414881" y="3394509"/>
            <a:ext cx="664142" cy="369332"/>
          </a:xfrm>
          <a:prstGeom prst="rect">
            <a:avLst/>
          </a:prstGeom>
          <a:noFill/>
        </p:spPr>
        <p:txBody>
          <a:bodyPr wrap="square" rtlCol="0">
            <a:spAutoFit/>
          </a:bodyPr>
          <a:lstStyle/>
          <a:p>
            <a:r>
              <a:rPr kumimoji="1" lang="ja-JP" altLang="en-US" dirty="0"/>
              <a:t>陽性</a:t>
            </a:r>
          </a:p>
        </p:txBody>
      </p:sp>
      <p:sp>
        <p:nvSpPr>
          <p:cNvPr id="16" name="テキスト ボックス 15">
            <a:extLst>
              <a:ext uri="{FF2B5EF4-FFF2-40B4-BE49-F238E27FC236}">
                <a16:creationId xmlns:a16="http://schemas.microsoft.com/office/drawing/2014/main" id="{21A09077-63B1-4AB7-A87E-E124C8810945}"/>
              </a:ext>
            </a:extLst>
          </p:cNvPr>
          <p:cNvSpPr txBox="1"/>
          <p:nvPr/>
        </p:nvSpPr>
        <p:spPr>
          <a:xfrm>
            <a:off x="1414881" y="4092621"/>
            <a:ext cx="664142" cy="369332"/>
          </a:xfrm>
          <a:prstGeom prst="rect">
            <a:avLst/>
          </a:prstGeom>
          <a:noFill/>
        </p:spPr>
        <p:txBody>
          <a:bodyPr wrap="square" rtlCol="0">
            <a:spAutoFit/>
          </a:bodyPr>
          <a:lstStyle/>
          <a:p>
            <a:r>
              <a:rPr kumimoji="1" lang="ja-JP" altLang="en-US" dirty="0"/>
              <a:t>陰性</a:t>
            </a:r>
          </a:p>
        </p:txBody>
      </p:sp>
      <p:sp>
        <p:nvSpPr>
          <p:cNvPr id="22" name="テキスト ボックス 21">
            <a:extLst>
              <a:ext uri="{FF2B5EF4-FFF2-40B4-BE49-F238E27FC236}">
                <a16:creationId xmlns:a16="http://schemas.microsoft.com/office/drawing/2014/main" id="{5C39AFE2-842A-430F-BD57-E8F305BE376D}"/>
              </a:ext>
            </a:extLst>
          </p:cNvPr>
          <p:cNvSpPr txBox="1"/>
          <p:nvPr/>
        </p:nvSpPr>
        <p:spPr>
          <a:xfrm>
            <a:off x="2295765" y="3413759"/>
            <a:ext cx="445856" cy="369332"/>
          </a:xfrm>
          <a:prstGeom prst="rect">
            <a:avLst/>
          </a:prstGeom>
          <a:noFill/>
        </p:spPr>
        <p:txBody>
          <a:bodyPr wrap="square" rtlCol="0">
            <a:spAutoFit/>
          </a:bodyPr>
          <a:lstStyle/>
          <a:p>
            <a:r>
              <a:rPr kumimoji="1" lang="en-US" altLang="ja-JP" dirty="0"/>
              <a:t>15</a:t>
            </a:r>
            <a:endParaRPr kumimoji="1" lang="ja-JP" altLang="en-US" dirty="0"/>
          </a:p>
        </p:txBody>
      </p:sp>
      <p:sp>
        <p:nvSpPr>
          <p:cNvPr id="24" name="テキスト ボックス 23">
            <a:extLst>
              <a:ext uri="{FF2B5EF4-FFF2-40B4-BE49-F238E27FC236}">
                <a16:creationId xmlns:a16="http://schemas.microsoft.com/office/drawing/2014/main" id="{A8062CEC-C7D9-4151-8B29-96DEF049D06D}"/>
              </a:ext>
            </a:extLst>
          </p:cNvPr>
          <p:cNvSpPr txBox="1"/>
          <p:nvPr/>
        </p:nvSpPr>
        <p:spPr>
          <a:xfrm>
            <a:off x="3004941" y="3413759"/>
            <a:ext cx="445856" cy="369332"/>
          </a:xfrm>
          <a:prstGeom prst="rect">
            <a:avLst/>
          </a:prstGeom>
          <a:noFill/>
        </p:spPr>
        <p:txBody>
          <a:bodyPr wrap="square" rtlCol="0">
            <a:spAutoFit/>
          </a:bodyPr>
          <a:lstStyle/>
          <a:p>
            <a:r>
              <a:rPr kumimoji="1" lang="en-US" altLang="ja-JP" dirty="0"/>
              <a:t>0</a:t>
            </a:r>
            <a:endParaRPr kumimoji="1" lang="ja-JP" altLang="en-US" dirty="0"/>
          </a:p>
        </p:txBody>
      </p:sp>
      <p:sp>
        <p:nvSpPr>
          <p:cNvPr id="26" name="テキスト ボックス 25">
            <a:extLst>
              <a:ext uri="{FF2B5EF4-FFF2-40B4-BE49-F238E27FC236}">
                <a16:creationId xmlns:a16="http://schemas.microsoft.com/office/drawing/2014/main" id="{903F48E8-9393-4B1E-8974-75B5448A3209}"/>
              </a:ext>
            </a:extLst>
          </p:cNvPr>
          <p:cNvSpPr txBox="1"/>
          <p:nvPr/>
        </p:nvSpPr>
        <p:spPr>
          <a:xfrm>
            <a:off x="2294131" y="4114856"/>
            <a:ext cx="445856" cy="369332"/>
          </a:xfrm>
          <a:prstGeom prst="rect">
            <a:avLst/>
          </a:prstGeom>
          <a:noFill/>
        </p:spPr>
        <p:txBody>
          <a:bodyPr wrap="square" rtlCol="0">
            <a:spAutoFit/>
          </a:bodyPr>
          <a:lstStyle/>
          <a:p>
            <a:r>
              <a:rPr kumimoji="1" lang="en-US" altLang="ja-JP" dirty="0"/>
              <a:t>15</a:t>
            </a:r>
            <a:endParaRPr kumimoji="1" lang="ja-JP" altLang="en-US" dirty="0"/>
          </a:p>
        </p:txBody>
      </p:sp>
      <p:sp>
        <p:nvSpPr>
          <p:cNvPr id="28" name="テキスト ボックス 27">
            <a:extLst>
              <a:ext uri="{FF2B5EF4-FFF2-40B4-BE49-F238E27FC236}">
                <a16:creationId xmlns:a16="http://schemas.microsoft.com/office/drawing/2014/main" id="{CAB369DC-34A6-42BD-81D7-45B6F3058624}"/>
              </a:ext>
            </a:extLst>
          </p:cNvPr>
          <p:cNvSpPr txBox="1"/>
          <p:nvPr/>
        </p:nvSpPr>
        <p:spPr>
          <a:xfrm>
            <a:off x="3004941" y="4114856"/>
            <a:ext cx="445856" cy="369332"/>
          </a:xfrm>
          <a:prstGeom prst="rect">
            <a:avLst/>
          </a:prstGeom>
          <a:noFill/>
        </p:spPr>
        <p:txBody>
          <a:bodyPr wrap="square" rtlCol="0">
            <a:spAutoFit/>
          </a:bodyPr>
          <a:lstStyle/>
          <a:p>
            <a:r>
              <a:rPr kumimoji="1" lang="en-US" altLang="ja-JP" dirty="0"/>
              <a:t>70</a:t>
            </a:r>
            <a:endParaRPr kumimoji="1" lang="ja-JP" altLang="en-US" dirty="0"/>
          </a:p>
        </p:txBody>
      </p:sp>
      <p:sp>
        <p:nvSpPr>
          <p:cNvPr id="31" name="正方形/長方形 30">
            <a:extLst>
              <a:ext uri="{FF2B5EF4-FFF2-40B4-BE49-F238E27FC236}">
                <a16:creationId xmlns:a16="http://schemas.microsoft.com/office/drawing/2014/main" id="{72F9BFC1-0554-4426-BAC5-B2D316CD48AD}"/>
              </a:ext>
            </a:extLst>
          </p:cNvPr>
          <p:cNvSpPr/>
          <p:nvPr/>
        </p:nvSpPr>
        <p:spPr>
          <a:xfrm>
            <a:off x="5072651" y="3246183"/>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67477C3-6037-489F-B8CE-D336192EC718}"/>
              </a:ext>
            </a:extLst>
          </p:cNvPr>
          <p:cNvCxnSpPr/>
          <p:nvPr/>
        </p:nvCxnSpPr>
        <p:spPr>
          <a:xfrm>
            <a:off x="5088809" y="3956047"/>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04DCEEF8-1992-4973-BF31-5B2361DAFA33}"/>
              </a:ext>
            </a:extLst>
          </p:cNvPr>
          <p:cNvCxnSpPr>
            <a:cxnSpLocks/>
            <a:stCxn id="31" idx="0"/>
            <a:endCxn id="31" idx="2"/>
          </p:cNvCxnSpPr>
          <p:nvPr/>
        </p:nvCxnSpPr>
        <p:spPr>
          <a:xfrm>
            <a:off x="5807437" y="3246183"/>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27A3822-E36B-4067-8718-B3F90A7DF6E8}"/>
              </a:ext>
            </a:extLst>
          </p:cNvPr>
          <p:cNvSpPr txBox="1"/>
          <p:nvPr/>
        </p:nvSpPr>
        <p:spPr>
          <a:xfrm>
            <a:off x="4337866" y="3400948"/>
            <a:ext cx="664142" cy="369332"/>
          </a:xfrm>
          <a:prstGeom prst="rect">
            <a:avLst/>
          </a:prstGeom>
          <a:noFill/>
        </p:spPr>
        <p:txBody>
          <a:bodyPr wrap="square" rtlCol="0">
            <a:spAutoFit/>
          </a:bodyPr>
          <a:lstStyle/>
          <a:p>
            <a:r>
              <a:rPr kumimoji="1" lang="ja-JP" altLang="en-US" dirty="0"/>
              <a:t>陽性</a:t>
            </a:r>
          </a:p>
        </p:txBody>
      </p:sp>
      <p:sp>
        <p:nvSpPr>
          <p:cNvPr id="35" name="テキスト ボックス 34">
            <a:extLst>
              <a:ext uri="{FF2B5EF4-FFF2-40B4-BE49-F238E27FC236}">
                <a16:creationId xmlns:a16="http://schemas.microsoft.com/office/drawing/2014/main" id="{8EF0FCE2-1D85-4A30-BC73-2D31C633DF90}"/>
              </a:ext>
            </a:extLst>
          </p:cNvPr>
          <p:cNvSpPr txBox="1"/>
          <p:nvPr/>
        </p:nvSpPr>
        <p:spPr>
          <a:xfrm>
            <a:off x="4337866" y="4099060"/>
            <a:ext cx="664142" cy="369332"/>
          </a:xfrm>
          <a:prstGeom prst="rect">
            <a:avLst/>
          </a:prstGeom>
          <a:noFill/>
        </p:spPr>
        <p:txBody>
          <a:bodyPr wrap="square" rtlCol="0">
            <a:spAutoFit/>
          </a:bodyPr>
          <a:lstStyle/>
          <a:p>
            <a:r>
              <a:rPr kumimoji="1" lang="ja-JP" altLang="en-US" dirty="0"/>
              <a:t>陰性</a:t>
            </a:r>
          </a:p>
        </p:txBody>
      </p:sp>
      <p:sp>
        <p:nvSpPr>
          <p:cNvPr id="38" name="テキスト ボックス 37">
            <a:extLst>
              <a:ext uri="{FF2B5EF4-FFF2-40B4-BE49-F238E27FC236}">
                <a16:creationId xmlns:a16="http://schemas.microsoft.com/office/drawing/2014/main" id="{9A39F109-6088-4B63-8AF3-E37E63842170}"/>
              </a:ext>
            </a:extLst>
          </p:cNvPr>
          <p:cNvSpPr txBox="1"/>
          <p:nvPr/>
        </p:nvSpPr>
        <p:spPr>
          <a:xfrm>
            <a:off x="5218750" y="3420198"/>
            <a:ext cx="445856" cy="369332"/>
          </a:xfrm>
          <a:prstGeom prst="rect">
            <a:avLst/>
          </a:prstGeom>
          <a:noFill/>
        </p:spPr>
        <p:txBody>
          <a:bodyPr wrap="square" rtlCol="0">
            <a:spAutoFit/>
          </a:bodyPr>
          <a:lstStyle/>
          <a:p>
            <a:r>
              <a:rPr kumimoji="1" lang="en-US" altLang="ja-JP" dirty="0"/>
              <a:t>27</a:t>
            </a:r>
            <a:endParaRPr kumimoji="1" lang="ja-JP" altLang="en-US" dirty="0"/>
          </a:p>
        </p:txBody>
      </p:sp>
      <p:sp>
        <p:nvSpPr>
          <p:cNvPr id="39" name="テキスト ボックス 38">
            <a:extLst>
              <a:ext uri="{FF2B5EF4-FFF2-40B4-BE49-F238E27FC236}">
                <a16:creationId xmlns:a16="http://schemas.microsoft.com/office/drawing/2014/main" id="{A9156BC4-5CF1-4E47-BD61-B07C9F3D0C70}"/>
              </a:ext>
            </a:extLst>
          </p:cNvPr>
          <p:cNvSpPr txBox="1"/>
          <p:nvPr/>
        </p:nvSpPr>
        <p:spPr>
          <a:xfrm>
            <a:off x="5927926" y="3420198"/>
            <a:ext cx="445856" cy="369332"/>
          </a:xfrm>
          <a:prstGeom prst="rect">
            <a:avLst/>
          </a:prstGeom>
          <a:noFill/>
        </p:spPr>
        <p:txBody>
          <a:bodyPr wrap="square" rtlCol="0">
            <a:spAutoFit/>
          </a:bodyPr>
          <a:lstStyle/>
          <a:p>
            <a:r>
              <a:rPr kumimoji="1" lang="en-US" altLang="ja-JP" dirty="0"/>
              <a:t>7</a:t>
            </a:r>
            <a:endParaRPr kumimoji="1" lang="ja-JP" altLang="en-US" dirty="0"/>
          </a:p>
        </p:txBody>
      </p:sp>
      <p:sp>
        <p:nvSpPr>
          <p:cNvPr id="40" name="テキスト ボックス 39">
            <a:extLst>
              <a:ext uri="{FF2B5EF4-FFF2-40B4-BE49-F238E27FC236}">
                <a16:creationId xmlns:a16="http://schemas.microsoft.com/office/drawing/2014/main" id="{22786BB2-8E05-45AA-8DC3-EA92739A8D9F}"/>
              </a:ext>
            </a:extLst>
          </p:cNvPr>
          <p:cNvSpPr txBox="1"/>
          <p:nvPr/>
        </p:nvSpPr>
        <p:spPr>
          <a:xfrm>
            <a:off x="5217116" y="4121295"/>
            <a:ext cx="445856" cy="369332"/>
          </a:xfrm>
          <a:prstGeom prst="rect">
            <a:avLst/>
          </a:prstGeom>
          <a:noFill/>
        </p:spPr>
        <p:txBody>
          <a:bodyPr wrap="square" rtlCol="0">
            <a:spAutoFit/>
          </a:bodyPr>
          <a:lstStyle/>
          <a:p>
            <a:r>
              <a:rPr kumimoji="1" lang="en-US" altLang="ja-JP" dirty="0"/>
              <a:t>3</a:t>
            </a:r>
            <a:endParaRPr kumimoji="1" lang="ja-JP" altLang="en-US" dirty="0"/>
          </a:p>
        </p:txBody>
      </p:sp>
      <p:sp>
        <p:nvSpPr>
          <p:cNvPr id="41" name="テキスト ボックス 40">
            <a:extLst>
              <a:ext uri="{FF2B5EF4-FFF2-40B4-BE49-F238E27FC236}">
                <a16:creationId xmlns:a16="http://schemas.microsoft.com/office/drawing/2014/main" id="{533F4E4E-DF1F-44AB-BDAD-99F2076C5788}"/>
              </a:ext>
            </a:extLst>
          </p:cNvPr>
          <p:cNvSpPr txBox="1"/>
          <p:nvPr/>
        </p:nvSpPr>
        <p:spPr>
          <a:xfrm>
            <a:off x="5927926" y="4121295"/>
            <a:ext cx="445856" cy="369332"/>
          </a:xfrm>
          <a:prstGeom prst="rect">
            <a:avLst/>
          </a:prstGeom>
          <a:noFill/>
        </p:spPr>
        <p:txBody>
          <a:bodyPr wrap="square" rtlCol="0">
            <a:spAutoFit/>
          </a:bodyPr>
          <a:lstStyle/>
          <a:p>
            <a:r>
              <a:rPr kumimoji="1" lang="en-US" altLang="ja-JP" dirty="0"/>
              <a:t>63</a:t>
            </a:r>
            <a:endParaRPr kumimoji="1" lang="ja-JP" altLang="en-US" dirty="0"/>
          </a:p>
        </p:txBody>
      </p:sp>
      <p:sp>
        <p:nvSpPr>
          <p:cNvPr id="42" name="正方形/長方形 41">
            <a:extLst>
              <a:ext uri="{FF2B5EF4-FFF2-40B4-BE49-F238E27FC236}">
                <a16:creationId xmlns:a16="http://schemas.microsoft.com/office/drawing/2014/main" id="{E95AC062-AE3E-44A0-86D8-AF3EF2AAAF7F}"/>
              </a:ext>
            </a:extLst>
          </p:cNvPr>
          <p:cNvSpPr/>
          <p:nvPr/>
        </p:nvSpPr>
        <p:spPr>
          <a:xfrm>
            <a:off x="7970543" y="3246183"/>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33894FBA-657B-474E-82CC-1ABC9A1875C9}"/>
              </a:ext>
            </a:extLst>
          </p:cNvPr>
          <p:cNvCxnSpPr/>
          <p:nvPr/>
        </p:nvCxnSpPr>
        <p:spPr>
          <a:xfrm>
            <a:off x="7986701" y="3956047"/>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AF9184ED-4C01-47BA-8577-8B9E9243AA14}"/>
              </a:ext>
            </a:extLst>
          </p:cNvPr>
          <p:cNvCxnSpPr>
            <a:cxnSpLocks/>
            <a:stCxn id="42" idx="0"/>
            <a:endCxn id="42" idx="2"/>
          </p:cNvCxnSpPr>
          <p:nvPr/>
        </p:nvCxnSpPr>
        <p:spPr>
          <a:xfrm>
            <a:off x="8705329" y="3246183"/>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AF8C6E1-1E72-46EE-B1D4-E1FC7C85B1F0}"/>
              </a:ext>
            </a:extLst>
          </p:cNvPr>
          <p:cNvSpPr txBox="1"/>
          <p:nvPr/>
        </p:nvSpPr>
        <p:spPr>
          <a:xfrm>
            <a:off x="7235758" y="3400948"/>
            <a:ext cx="664142" cy="369332"/>
          </a:xfrm>
          <a:prstGeom prst="rect">
            <a:avLst/>
          </a:prstGeom>
          <a:noFill/>
        </p:spPr>
        <p:txBody>
          <a:bodyPr wrap="square" rtlCol="0">
            <a:spAutoFit/>
          </a:bodyPr>
          <a:lstStyle/>
          <a:p>
            <a:r>
              <a:rPr kumimoji="1" lang="ja-JP" altLang="en-US" dirty="0"/>
              <a:t>陽性</a:t>
            </a:r>
          </a:p>
        </p:txBody>
      </p:sp>
      <p:sp>
        <p:nvSpPr>
          <p:cNvPr id="46" name="テキスト ボックス 45">
            <a:extLst>
              <a:ext uri="{FF2B5EF4-FFF2-40B4-BE49-F238E27FC236}">
                <a16:creationId xmlns:a16="http://schemas.microsoft.com/office/drawing/2014/main" id="{F42FD542-AA7F-457C-AD8F-1990CD6CA1A2}"/>
              </a:ext>
            </a:extLst>
          </p:cNvPr>
          <p:cNvSpPr txBox="1"/>
          <p:nvPr/>
        </p:nvSpPr>
        <p:spPr>
          <a:xfrm>
            <a:off x="7235758" y="4099060"/>
            <a:ext cx="664142" cy="369332"/>
          </a:xfrm>
          <a:prstGeom prst="rect">
            <a:avLst/>
          </a:prstGeom>
          <a:noFill/>
        </p:spPr>
        <p:txBody>
          <a:bodyPr wrap="square" rtlCol="0">
            <a:spAutoFit/>
          </a:bodyPr>
          <a:lstStyle/>
          <a:p>
            <a:r>
              <a:rPr kumimoji="1" lang="ja-JP" altLang="en-US" dirty="0"/>
              <a:t>陰性</a:t>
            </a:r>
          </a:p>
        </p:txBody>
      </p:sp>
      <p:sp>
        <p:nvSpPr>
          <p:cNvPr id="49" name="テキスト ボックス 48">
            <a:extLst>
              <a:ext uri="{FF2B5EF4-FFF2-40B4-BE49-F238E27FC236}">
                <a16:creationId xmlns:a16="http://schemas.microsoft.com/office/drawing/2014/main" id="{8106A1AB-0581-4A71-8399-ED7A2413C4AC}"/>
              </a:ext>
            </a:extLst>
          </p:cNvPr>
          <p:cNvSpPr txBox="1"/>
          <p:nvPr/>
        </p:nvSpPr>
        <p:spPr>
          <a:xfrm>
            <a:off x="8116642" y="3420198"/>
            <a:ext cx="445856" cy="369332"/>
          </a:xfrm>
          <a:prstGeom prst="rect">
            <a:avLst/>
          </a:prstGeom>
          <a:noFill/>
        </p:spPr>
        <p:txBody>
          <a:bodyPr wrap="square" rtlCol="0">
            <a:spAutoFit/>
          </a:bodyPr>
          <a:lstStyle/>
          <a:p>
            <a:r>
              <a:rPr kumimoji="1" lang="en-US" altLang="ja-JP" dirty="0"/>
              <a:t>30</a:t>
            </a:r>
            <a:endParaRPr kumimoji="1" lang="ja-JP" altLang="en-US" dirty="0"/>
          </a:p>
        </p:txBody>
      </p:sp>
      <p:sp>
        <p:nvSpPr>
          <p:cNvPr id="50" name="テキスト ボックス 49">
            <a:extLst>
              <a:ext uri="{FF2B5EF4-FFF2-40B4-BE49-F238E27FC236}">
                <a16:creationId xmlns:a16="http://schemas.microsoft.com/office/drawing/2014/main" id="{6E353F6B-87BD-46CA-9B8A-A61EBC4C70B8}"/>
              </a:ext>
            </a:extLst>
          </p:cNvPr>
          <p:cNvSpPr txBox="1"/>
          <p:nvPr/>
        </p:nvSpPr>
        <p:spPr>
          <a:xfrm>
            <a:off x="8825818" y="3420198"/>
            <a:ext cx="445856" cy="369332"/>
          </a:xfrm>
          <a:prstGeom prst="rect">
            <a:avLst/>
          </a:prstGeom>
          <a:noFill/>
        </p:spPr>
        <p:txBody>
          <a:bodyPr wrap="square" rtlCol="0">
            <a:spAutoFit/>
          </a:bodyPr>
          <a:lstStyle/>
          <a:p>
            <a:r>
              <a:rPr kumimoji="1" lang="en-US" altLang="ja-JP" dirty="0"/>
              <a:t>35</a:t>
            </a:r>
            <a:endParaRPr kumimoji="1" lang="ja-JP" altLang="en-US" dirty="0"/>
          </a:p>
        </p:txBody>
      </p:sp>
      <p:sp>
        <p:nvSpPr>
          <p:cNvPr id="51" name="テキスト ボックス 50">
            <a:extLst>
              <a:ext uri="{FF2B5EF4-FFF2-40B4-BE49-F238E27FC236}">
                <a16:creationId xmlns:a16="http://schemas.microsoft.com/office/drawing/2014/main" id="{C5BD281A-8C32-44E3-A3ED-B71DE119FD77}"/>
              </a:ext>
            </a:extLst>
          </p:cNvPr>
          <p:cNvSpPr txBox="1"/>
          <p:nvPr/>
        </p:nvSpPr>
        <p:spPr>
          <a:xfrm>
            <a:off x="8115008" y="4121295"/>
            <a:ext cx="445856" cy="369332"/>
          </a:xfrm>
          <a:prstGeom prst="rect">
            <a:avLst/>
          </a:prstGeom>
          <a:noFill/>
        </p:spPr>
        <p:txBody>
          <a:bodyPr wrap="square" rtlCol="0">
            <a:spAutoFit/>
          </a:bodyPr>
          <a:lstStyle/>
          <a:p>
            <a:r>
              <a:rPr kumimoji="1" lang="en-US" altLang="ja-JP" dirty="0"/>
              <a:t>0</a:t>
            </a:r>
            <a:endParaRPr kumimoji="1" lang="ja-JP" altLang="en-US" dirty="0"/>
          </a:p>
        </p:txBody>
      </p:sp>
      <p:sp>
        <p:nvSpPr>
          <p:cNvPr id="52" name="テキスト ボックス 51">
            <a:extLst>
              <a:ext uri="{FF2B5EF4-FFF2-40B4-BE49-F238E27FC236}">
                <a16:creationId xmlns:a16="http://schemas.microsoft.com/office/drawing/2014/main" id="{EE462B1B-EF42-49B9-9B5B-5556F062D92E}"/>
              </a:ext>
            </a:extLst>
          </p:cNvPr>
          <p:cNvSpPr txBox="1"/>
          <p:nvPr/>
        </p:nvSpPr>
        <p:spPr>
          <a:xfrm>
            <a:off x="8825818" y="4121295"/>
            <a:ext cx="445856" cy="369332"/>
          </a:xfrm>
          <a:prstGeom prst="rect">
            <a:avLst/>
          </a:prstGeom>
          <a:noFill/>
        </p:spPr>
        <p:txBody>
          <a:bodyPr wrap="square" rtlCol="0">
            <a:spAutoFit/>
          </a:bodyPr>
          <a:lstStyle/>
          <a:p>
            <a:r>
              <a:rPr kumimoji="1" lang="en-US" altLang="ja-JP" dirty="0"/>
              <a:t>35</a:t>
            </a:r>
            <a:endParaRPr kumimoji="1" lang="ja-JP" altLang="en-US" dirty="0"/>
          </a:p>
        </p:txBody>
      </p:sp>
      <p:sp>
        <p:nvSpPr>
          <p:cNvPr id="54" name="テキスト ボックス 53">
            <a:extLst>
              <a:ext uri="{FF2B5EF4-FFF2-40B4-BE49-F238E27FC236}">
                <a16:creationId xmlns:a16="http://schemas.microsoft.com/office/drawing/2014/main" id="{77CD6ACF-7DEE-484E-8C57-9D34E6BC1AEA}"/>
              </a:ext>
            </a:extLst>
          </p:cNvPr>
          <p:cNvSpPr txBox="1"/>
          <p:nvPr/>
        </p:nvSpPr>
        <p:spPr>
          <a:xfrm>
            <a:off x="2363143" y="2838115"/>
            <a:ext cx="869193" cy="369332"/>
          </a:xfrm>
          <a:prstGeom prst="rect">
            <a:avLst/>
          </a:prstGeom>
          <a:noFill/>
        </p:spPr>
        <p:txBody>
          <a:bodyPr wrap="square">
            <a:spAutoFit/>
          </a:bodyPr>
          <a:lstStyle/>
          <a:p>
            <a:r>
              <a:rPr kumimoji="1" lang="ja-JP" altLang="en-US" b="1" dirty="0"/>
              <a:t>手法</a:t>
            </a:r>
            <a:r>
              <a:rPr kumimoji="1" lang="en-US" altLang="ja-JP" b="1" dirty="0"/>
              <a:t>A</a:t>
            </a:r>
            <a:endParaRPr lang="ja-JP" altLang="en-US" b="1" dirty="0"/>
          </a:p>
        </p:txBody>
      </p:sp>
      <p:sp>
        <p:nvSpPr>
          <p:cNvPr id="53" name="テキスト ボックス 52">
            <a:extLst>
              <a:ext uri="{FF2B5EF4-FFF2-40B4-BE49-F238E27FC236}">
                <a16:creationId xmlns:a16="http://schemas.microsoft.com/office/drawing/2014/main" id="{4E4933AE-6BD6-44DE-B43D-7D21B158060E}"/>
              </a:ext>
            </a:extLst>
          </p:cNvPr>
          <p:cNvSpPr txBox="1"/>
          <p:nvPr/>
        </p:nvSpPr>
        <p:spPr>
          <a:xfrm>
            <a:off x="5372840" y="2838115"/>
            <a:ext cx="869193" cy="369332"/>
          </a:xfrm>
          <a:prstGeom prst="rect">
            <a:avLst/>
          </a:prstGeom>
          <a:noFill/>
        </p:spPr>
        <p:txBody>
          <a:bodyPr wrap="square">
            <a:spAutoFit/>
          </a:bodyPr>
          <a:lstStyle/>
          <a:p>
            <a:r>
              <a:rPr kumimoji="1" lang="ja-JP" altLang="en-US" b="1" dirty="0"/>
              <a:t>手法</a:t>
            </a:r>
            <a:r>
              <a:rPr kumimoji="1" lang="en-US" altLang="ja-JP" b="1" dirty="0"/>
              <a:t>B</a:t>
            </a:r>
            <a:endParaRPr lang="ja-JP" altLang="en-US" b="1" dirty="0"/>
          </a:p>
        </p:txBody>
      </p:sp>
      <p:sp>
        <p:nvSpPr>
          <p:cNvPr id="56" name="テキスト ボックス 55">
            <a:extLst>
              <a:ext uri="{FF2B5EF4-FFF2-40B4-BE49-F238E27FC236}">
                <a16:creationId xmlns:a16="http://schemas.microsoft.com/office/drawing/2014/main" id="{2BCE276B-2B90-47EE-BD91-1D424DACC27B}"/>
              </a:ext>
            </a:extLst>
          </p:cNvPr>
          <p:cNvSpPr txBox="1"/>
          <p:nvPr/>
        </p:nvSpPr>
        <p:spPr>
          <a:xfrm>
            <a:off x="8270732" y="2793030"/>
            <a:ext cx="869193" cy="369332"/>
          </a:xfrm>
          <a:prstGeom prst="rect">
            <a:avLst/>
          </a:prstGeom>
          <a:noFill/>
        </p:spPr>
        <p:txBody>
          <a:bodyPr wrap="square">
            <a:spAutoFit/>
          </a:bodyPr>
          <a:lstStyle/>
          <a:p>
            <a:r>
              <a:rPr kumimoji="1" lang="ja-JP" altLang="en-US" b="1" dirty="0"/>
              <a:t>手法</a:t>
            </a:r>
            <a:r>
              <a:rPr kumimoji="1" lang="en-US" altLang="ja-JP" b="1" dirty="0"/>
              <a:t>C</a:t>
            </a:r>
            <a:endParaRPr lang="ja-JP" altLang="en-US" b="1" dirty="0"/>
          </a:p>
        </p:txBody>
      </p:sp>
      <p:sp>
        <p:nvSpPr>
          <p:cNvPr id="58" name="テキスト ボックス 57">
            <a:extLst>
              <a:ext uri="{FF2B5EF4-FFF2-40B4-BE49-F238E27FC236}">
                <a16:creationId xmlns:a16="http://schemas.microsoft.com/office/drawing/2014/main" id="{C027953F-0C9B-4D2E-93F6-0ED17283C993}"/>
              </a:ext>
            </a:extLst>
          </p:cNvPr>
          <p:cNvSpPr txBox="1"/>
          <p:nvPr/>
        </p:nvSpPr>
        <p:spPr>
          <a:xfrm>
            <a:off x="861509" y="5083361"/>
            <a:ext cx="9310642" cy="369332"/>
          </a:xfrm>
          <a:prstGeom prst="rect">
            <a:avLst/>
          </a:prstGeom>
          <a:noFill/>
        </p:spPr>
        <p:txBody>
          <a:bodyPr wrap="square" rtlCol="0">
            <a:spAutoFit/>
          </a:bodyPr>
          <a:lstStyle/>
          <a:p>
            <a:r>
              <a:rPr kumimoji="1" lang="ja-JP" altLang="en-US" dirty="0"/>
              <a:t>精度　　　　　</a:t>
            </a:r>
            <a:r>
              <a:rPr kumimoji="1" lang="en-US" altLang="ja-JP" dirty="0"/>
              <a:t>85%                                         </a:t>
            </a:r>
            <a:r>
              <a:rPr kumimoji="1" lang="en-US" altLang="ja-JP" b="1" dirty="0"/>
              <a:t>90%</a:t>
            </a:r>
            <a:r>
              <a:rPr kumimoji="1" lang="en-US" altLang="ja-JP" dirty="0"/>
              <a:t>                                      65%</a:t>
            </a:r>
            <a:endParaRPr kumimoji="1" lang="ja-JP" altLang="en-US" dirty="0"/>
          </a:p>
        </p:txBody>
      </p:sp>
      <p:sp>
        <p:nvSpPr>
          <p:cNvPr id="3" name="矢印: 右 2">
            <a:extLst>
              <a:ext uri="{FF2B5EF4-FFF2-40B4-BE49-F238E27FC236}">
                <a16:creationId xmlns:a16="http://schemas.microsoft.com/office/drawing/2014/main" id="{8ABBEB2F-A75C-4051-9751-E0ABD17CAF71}"/>
              </a:ext>
            </a:extLst>
          </p:cNvPr>
          <p:cNvSpPr/>
          <p:nvPr/>
        </p:nvSpPr>
        <p:spPr>
          <a:xfrm>
            <a:off x="1434716" y="5802562"/>
            <a:ext cx="714950" cy="477130"/>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5919408-5EAE-43CC-8C35-26A17336D111}"/>
              </a:ext>
            </a:extLst>
          </p:cNvPr>
          <p:cNvSpPr txBox="1"/>
          <p:nvPr/>
        </p:nvSpPr>
        <p:spPr>
          <a:xfrm>
            <a:off x="2544855" y="5773534"/>
            <a:ext cx="6647089" cy="523220"/>
          </a:xfrm>
          <a:prstGeom prst="rect">
            <a:avLst/>
          </a:prstGeom>
          <a:noFill/>
          <a:ln w="25400">
            <a:solidFill>
              <a:srgbClr val="FF0000"/>
            </a:solidFill>
          </a:ln>
        </p:spPr>
        <p:txBody>
          <a:bodyPr wrap="square" rtlCol="0">
            <a:spAutoFit/>
          </a:bodyPr>
          <a:lstStyle/>
          <a:p>
            <a:r>
              <a:rPr kumimoji="1" lang="ja-JP" altLang="en-US" sz="2800" b="1" dirty="0"/>
              <a:t>精度が最も高い手法</a:t>
            </a:r>
            <a:r>
              <a:rPr kumimoji="1" lang="en-US" altLang="ja-JP" sz="2800" b="1" dirty="0"/>
              <a:t>B</a:t>
            </a:r>
            <a:r>
              <a:rPr kumimoji="1" lang="ja-JP" altLang="en-US" sz="2800" b="1" dirty="0"/>
              <a:t>が最もよい手法？</a:t>
            </a:r>
          </a:p>
        </p:txBody>
      </p:sp>
      <p:sp>
        <p:nvSpPr>
          <p:cNvPr id="60" name="テキスト ボックス 59">
            <a:extLst>
              <a:ext uri="{FF2B5EF4-FFF2-40B4-BE49-F238E27FC236}">
                <a16:creationId xmlns:a16="http://schemas.microsoft.com/office/drawing/2014/main" id="{6CB34EA7-FDE7-4B51-A95D-925CA830E734}"/>
              </a:ext>
            </a:extLst>
          </p:cNvPr>
          <p:cNvSpPr txBox="1"/>
          <p:nvPr/>
        </p:nvSpPr>
        <p:spPr>
          <a:xfrm>
            <a:off x="1279892" y="4541771"/>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1" name="直線コネクタ 60">
            <a:extLst>
              <a:ext uri="{FF2B5EF4-FFF2-40B4-BE49-F238E27FC236}">
                <a16:creationId xmlns:a16="http://schemas.microsoft.com/office/drawing/2014/main" id="{0678F205-8AC3-47CA-A831-142546857443}"/>
              </a:ext>
            </a:extLst>
          </p:cNvPr>
          <p:cNvCxnSpPr>
            <a:cxnSpLocks/>
          </p:cNvCxnSpPr>
          <p:nvPr/>
        </p:nvCxnSpPr>
        <p:spPr>
          <a:xfrm flipV="1">
            <a:off x="1279892" y="4688298"/>
            <a:ext cx="848629" cy="38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C59F9B64-FDCB-4C38-BD1E-51FD9D4E8FF9}"/>
              </a:ext>
            </a:extLst>
          </p:cNvPr>
          <p:cNvSpPr txBox="1"/>
          <p:nvPr/>
        </p:nvSpPr>
        <p:spPr>
          <a:xfrm>
            <a:off x="4247275" y="4551775"/>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3" name="直線コネクタ 62">
            <a:extLst>
              <a:ext uri="{FF2B5EF4-FFF2-40B4-BE49-F238E27FC236}">
                <a16:creationId xmlns:a16="http://schemas.microsoft.com/office/drawing/2014/main" id="{D87C0E8F-EBF1-4FBE-AB00-5432BBD0CA0A}"/>
              </a:ext>
            </a:extLst>
          </p:cNvPr>
          <p:cNvCxnSpPr>
            <a:cxnSpLocks/>
          </p:cNvCxnSpPr>
          <p:nvPr/>
        </p:nvCxnSpPr>
        <p:spPr>
          <a:xfrm flipV="1">
            <a:off x="4247275" y="4698302"/>
            <a:ext cx="848629" cy="38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83888708-5450-4CFB-90EB-91EFB56154F8}"/>
              </a:ext>
            </a:extLst>
          </p:cNvPr>
          <p:cNvSpPr txBox="1"/>
          <p:nvPr/>
        </p:nvSpPr>
        <p:spPr>
          <a:xfrm>
            <a:off x="7100769" y="4541771"/>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5" name="直線コネクタ 64">
            <a:extLst>
              <a:ext uri="{FF2B5EF4-FFF2-40B4-BE49-F238E27FC236}">
                <a16:creationId xmlns:a16="http://schemas.microsoft.com/office/drawing/2014/main" id="{6A41BE12-274A-4B4D-81DF-7A24FA470DE4}"/>
              </a:ext>
            </a:extLst>
          </p:cNvPr>
          <p:cNvCxnSpPr>
            <a:cxnSpLocks/>
          </p:cNvCxnSpPr>
          <p:nvPr/>
        </p:nvCxnSpPr>
        <p:spPr>
          <a:xfrm flipV="1">
            <a:off x="7100769" y="4688298"/>
            <a:ext cx="848629" cy="38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2E5C2BC-56C5-4C81-A1DE-471079CB86AB}"/>
              </a:ext>
            </a:extLst>
          </p:cNvPr>
          <p:cNvSpPr txBox="1"/>
          <p:nvPr/>
        </p:nvSpPr>
        <p:spPr>
          <a:xfrm>
            <a:off x="2374792" y="4695146"/>
            <a:ext cx="664142" cy="369332"/>
          </a:xfrm>
          <a:prstGeom prst="rect">
            <a:avLst/>
          </a:prstGeom>
          <a:noFill/>
        </p:spPr>
        <p:txBody>
          <a:bodyPr wrap="square" rtlCol="0">
            <a:spAutoFit/>
          </a:bodyPr>
          <a:lstStyle/>
          <a:p>
            <a:r>
              <a:rPr kumimoji="1" lang="ja-JP" altLang="en-US" dirty="0"/>
              <a:t>陽性</a:t>
            </a:r>
          </a:p>
        </p:txBody>
      </p:sp>
      <p:sp>
        <p:nvSpPr>
          <p:cNvPr id="9" name="テキスト ボックス 8">
            <a:extLst>
              <a:ext uri="{FF2B5EF4-FFF2-40B4-BE49-F238E27FC236}">
                <a16:creationId xmlns:a16="http://schemas.microsoft.com/office/drawing/2014/main" id="{BF3FCDF8-2E26-46C0-867D-D55F91A09D9B}"/>
              </a:ext>
            </a:extLst>
          </p:cNvPr>
          <p:cNvSpPr txBox="1"/>
          <p:nvPr/>
        </p:nvSpPr>
        <p:spPr>
          <a:xfrm>
            <a:off x="3082943" y="4702166"/>
            <a:ext cx="664142" cy="369332"/>
          </a:xfrm>
          <a:prstGeom prst="rect">
            <a:avLst/>
          </a:prstGeom>
          <a:noFill/>
        </p:spPr>
        <p:txBody>
          <a:bodyPr wrap="square" rtlCol="0">
            <a:spAutoFit/>
          </a:bodyPr>
          <a:lstStyle/>
          <a:p>
            <a:r>
              <a:rPr kumimoji="1" lang="ja-JP" altLang="en-US" dirty="0"/>
              <a:t>陰性</a:t>
            </a:r>
          </a:p>
        </p:txBody>
      </p:sp>
      <p:sp>
        <p:nvSpPr>
          <p:cNvPr id="11" name="テキスト ボックス 10">
            <a:extLst>
              <a:ext uri="{FF2B5EF4-FFF2-40B4-BE49-F238E27FC236}">
                <a16:creationId xmlns:a16="http://schemas.microsoft.com/office/drawing/2014/main" id="{5D49FCB3-5C8C-4E7E-B3F4-50E9B0C39BBB}"/>
              </a:ext>
            </a:extLst>
          </p:cNvPr>
          <p:cNvSpPr txBox="1"/>
          <p:nvPr/>
        </p:nvSpPr>
        <p:spPr>
          <a:xfrm>
            <a:off x="5286688" y="4746326"/>
            <a:ext cx="664142" cy="369332"/>
          </a:xfrm>
          <a:prstGeom prst="rect">
            <a:avLst/>
          </a:prstGeom>
          <a:noFill/>
        </p:spPr>
        <p:txBody>
          <a:bodyPr wrap="square" rtlCol="0">
            <a:spAutoFit/>
          </a:bodyPr>
          <a:lstStyle/>
          <a:p>
            <a:r>
              <a:rPr kumimoji="1" lang="ja-JP" altLang="en-US" dirty="0"/>
              <a:t>陽性</a:t>
            </a:r>
          </a:p>
        </p:txBody>
      </p:sp>
      <p:sp>
        <p:nvSpPr>
          <p:cNvPr id="13" name="テキスト ボックス 12">
            <a:extLst>
              <a:ext uri="{FF2B5EF4-FFF2-40B4-BE49-F238E27FC236}">
                <a16:creationId xmlns:a16="http://schemas.microsoft.com/office/drawing/2014/main" id="{95519406-C160-4B44-9427-EFD6A696EF12}"/>
              </a:ext>
            </a:extLst>
          </p:cNvPr>
          <p:cNvSpPr txBox="1"/>
          <p:nvPr/>
        </p:nvSpPr>
        <p:spPr>
          <a:xfrm>
            <a:off x="5994839" y="4753346"/>
            <a:ext cx="664142" cy="369332"/>
          </a:xfrm>
          <a:prstGeom prst="rect">
            <a:avLst/>
          </a:prstGeom>
          <a:noFill/>
        </p:spPr>
        <p:txBody>
          <a:bodyPr wrap="square" rtlCol="0">
            <a:spAutoFit/>
          </a:bodyPr>
          <a:lstStyle/>
          <a:p>
            <a:r>
              <a:rPr kumimoji="1" lang="ja-JP" altLang="en-US" dirty="0"/>
              <a:t>陰性</a:t>
            </a:r>
          </a:p>
        </p:txBody>
      </p:sp>
      <p:sp>
        <p:nvSpPr>
          <p:cNvPr id="14" name="テキスト ボックス 13">
            <a:extLst>
              <a:ext uri="{FF2B5EF4-FFF2-40B4-BE49-F238E27FC236}">
                <a16:creationId xmlns:a16="http://schemas.microsoft.com/office/drawing/2014/main" id="{BC1FEE1D-1E8D-4DC5-99E0-35AF3B6A8B79}"/>
              </a:ext>
            </a:extLst>
          </p:cNvPr>
          <p:cNvSpPr txBox="1"/>
          <p:nvPr/>
        </p:nvSpPr>
        <p:spPr>
          <a:xfrm>
            <a:off x="8190952" y="4703469"/>
            <a:ext cx="664142" cy="369332"/>
          </a:xfrm>
          <a:prstGeom prst="rect">
            <a:avLst/>
          </a:prstGeom>
          <a:noFill/>
        </p:spPr>
        <p:txBody>
          <a:bodyPr wrap="square" rtlCol="0">
            <a:spAutoFit/>
          </a:bodyPr>
          <a:lstStyle/>
          <a:p>
            <a:r>
              <a:rPr kumimoji="1" lang="ja-JP" altLang="en-US" dirty="0"/>
              <a:t>陽性</a:t>
            </a:r>
          </a:p>
        </p:txBody>
      </p:sp>
      <p:sp>
        <p:nvSpPr>
          <p:cNvPr id="17" name="テキスト ボックス 16">
            <a:extLst>
              <a:ext uri="{FF2B5EF4-FFF2-40B4-BE49-F238E27FC236}">
                <a16:creationId xmlns:a16="http://schemas.microsoft.com/office/drawing/2014/main" id="{DFF1B3A9-23C0-4B17-A078-1A5CA61AB860}"/>
              </a:ext>
            </a:extLst>
          </p:cNvPr>
          <p:cNvSpPr txBox="1"/>
          <p:nvPr/>
        </p:nvSpPr>
        <p:spPr>
          <a:xfrm>
            <a:off x="8899103" y="4710489"/>
            <a:ext cx="664142" cy="369332"/>
          </a:xfrm>
          <a:prstGeom prst="rect">
            <a:avLst/>
          </a:prstGeom>
          <a:noFill/>
        </p:spPr>
        <p:txBody>
          <a:bodyPr wrap="square" rtlCol="0">
            <a:spAutoFit/>
          </a:bodyPr>
          <a:lstStyle/>
          <a:p>
            <a:r>
              <a:rPr kumimoji="1" lang="ja-JP" altLang="en-US" dirty="0"/>
              <a:t>陰性</a:t>
            </a:r>
          </a:p>
        </p:txBody>
      </p:sp>
    </p:spTree>
    <p:extLst>
      <p:ext uri="{BB962C8B-B14F-4D97-AF65-F5344CB8AC3E}">
        <p14:creationId xmlns:p14="http://schemas.microsoft.com/office/powerpoint/2010/main" val="157022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a:extLst>
              <a:ext uri="{FF2B5EF4-FFF2-40B4-BE49-F238E27FC236}">
                <a16:creationId xmlns:a16="http://schemas.microsoft.com/office/drawing/2014/main" id="{BCBBEA99-FDF1-F8D0-33F4-14BAD57628CE}"/>
              </a:ext>
            </a:extLst>
          </p:cNvPr>
          <p:cNvPicPr>
            <a:picLocks noChangeAspect="1"/>
          </p:cNvPicPr>
          <p:nvPr/>
        </p:nvPicPr>
        <p:blipFill>
          <a:blip r:embed="rId2"/>
          <a:stretch>
            <a:fillRect/>
          </a:stretch>
        </p:blipFill>
        <p:spPr>
          <a:xfrm>
            <a:off x="3446432" y="5112849"/>
            <a:ext cx="3334215" cy="1438476"/>
          </a:xfrm>
          <a:prstGeom prst="rect">
            <a:avLst/>
          </a:prstGeom>
        </p:spPr>
      </p:pic>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プログラミングの基礎</a:t>
            </a:r>
          </a:p>
        </p:txBody>
      </p:sp>
      <p:sp>
        <p:nvSpPr>
          <p:cNvPr id="3" name="テキスト ボックス 2">
            <a:extLst>
              <a:ext uri="{FF2B5EF4-FFF2-40B4-BE49-F238E27FC236}">
                <a16:creationId xmlns:a16="http://schemas.microsoft.com/office/drawing/2014/main" id="{CD39E061-AB7C-4363-8598-F4BF7F45C9E1}"/>
              </a:ext>
            </a:extLst>
          </p:cNvPr>
          <p:cNvSpPr txBox="1"/>
          <p:nvPr/>
        </p:nvSpPr>
        <p:spPr>
          <a:xfrm>
            <a:off x="221673" y="715342"/>
            <a:ext cx="9062358" cy="2308324"/>
          </a:xfrm>
          <a:prstGeom prst="rect">
            <a:avLst/>
          </a:prstGeom>
          <a:noFill/>
        </p:spPr>
        <p:txBody>
          <a:bodyPr wrap="square" rtlCol="0">
            <a:spAutoFit/>
          </a:bodyPr>
          <a:lstStyle/>
          <a:p>
            <a:r>
              <a:rPr kumimoji="1" lang="ja-JP" altLang="en-US" sz="2400" u="sng" dirty="0"/>
              <a:t>プログラミング一般</a:t>
            </a:r>
            <a:endParaRPr kumimoji="1" lang="en-US" altLang="ja-JP" sz="2400" u="sng" dirty="0"/>
          </a:p>
          <a:p>
            <a:r>
              <a:rPr kumimoji="1" lang="ja-JP" altLang="en-US" sz="2400" dirty="0"/>
              <a:t>　プログラミングは</a:t>
            </a:r>
            <a:r>
              <a:rPr kumimoji="1" lang="ja-JP" altLang="en-US" sz="2400" b="1" dirty="0"/>
              <a:t>上から下へ</a:t>
            </a:r>
            <a:r>
              <a:rPr kumimoji="1" lang="en-US" altLang="ja-JP" sz="2400" b="1" dirty="0"/>
              <a:t>1</a:t>
            </a:r>
            <a:r>
              <a:rPr kumimoji="1" lang="ja-JP" altLang="en-US" sz="2400" b="1" dirty="0"/>
              <a:t>行</a:t>
            </a:r>
            <a:r>
              <a:rPr kumimoji="1" lang="en-US" altLang="ja-JP" sz="2400" b="1" dirty="0"/>
              <a:t>1</a:t>
            </a:r>
            <a:r>
              <a:rPr kumimoji="1" lang="ja-JP" altLang="en-US" sz="2400" b="1" dirty="0"/>
              <a:t>行実行</a:t>
            </a:r>
            <a:r>
              <a:rPr kumimoji="1" lang="ja-JP" altLang="en-US" sz="2400" dirty="0"/>
              <a:t>される</a:t>
            </a:r>
            <a:endParaRPr kumimoji="1" lang="en-US" altLang="ja-JP" sz="2400" dirty="0"/>
          </a:p>
          <a:p>
            <a:r>
              <a:rPr lang="ja-JP" altLang="en-US" sz="2400" dirty="0"/>
              <a:t>　データの型がある。</a:t>
            </a:r>
            <a:endParaRPr lang="en-US" altLang="ja-JP" sz="2400" dirty="0"/>
          </a:p>
          <a:p>
            <a:r>
              <a:rPr lang="ja-JP" altLang="en-US" sz="2400" dirty="0"/>
              <a:t>　　例えば数字でも</a:t>
            </a:r>
            <a:r>
              <a:rPr lang="en-US" altLang="ja-JP" sz="2400" dirty="0"/>
              <a:t>int(</a:t>
            </a:r>
            <a:r>
              <a:rPr lang="ja-JP" altLang="en-US" sz="2400" dirty="0"/>
              <a:t>整数</a:t>
            </a:r>
            <a:r>
              <a:rPr lang="en-US" altLang="ja-JP" sz="2400" dirty="0"/>
              <a:t>)</a:t>
            </a:r>
            <a:r>
              <a:rPr lang="ja-JP" altLang="en-US" sz="2400" dirty="0"/>
              <a:t>型</a:t>
            </a:r>
            <a:r>
              <a:rPr lang="en-US" altLang="ja-JP" sz="2400" dirty="0"/>
              <a:t>,float(</a:t>
            </a:r>
            <a:r>
              <a:rPr lang="ja-JP" altLang="en-US" sz="2400" dirty="0"/>
              <a:t>浮動小数</a:t>
            </a:r>
            <a:r>
              <a:rPr lang="en-US" altLang="ja-JP" sz="2400" dirty="0"/>
              <a:t>)</a:t>
            </a:r>
            <a:r>
              <a:rPr lang="ja-JP" altLang="en-US" sz="2400" dirty="0"/>
              <a:t>型など</a:t>
            </a:r>
            <a:endParaRPr lang="en-US" altLang="ja-JP" sz="2400" dirty="0"/>
          </a:p>
          <a:p>
            <a:r>
              <a:rPr lang="ja-JP" altLang="en-US" sz="2400" dirty="0"/>
              <a:t>　＝は代入</a:t>
            </a:r>
            <a:endParaRPr lang="en-US" altLang="ja-JP" sz="2400" dirty="0"/>
          </a:p>
          <a:p>
            <a:r>
              <a:rPr lang="ja-JP" altLang="en-US" sz="2400" dirty="0"/>
              <a:t>　　数学の＝は</a:t>
            </a:r>
            <a:r>
              <a:rPr lang="en-US" altLang="ja-JP" sz="2400" dirty="0"/>
              <a:t>==</a:t>
            </a:r>
            <a:r>
              <a:rPr kumimoji="1" lang="ja-JP" altLang="en-US" dirty="0"/>
              <a:t>　</a:t>
            </a:r>
          </a:p>
        </p:txBody>
      </p:sp>
      <p:sp>
        <p:nvSpPr>
          <p:cNvPr id="8" name="テキスト ボックス 7">
            <a:extLst>
              <a:ext uri="{FF2B5EF4-FFF2-40B4-BE49-F238E27FC236}">
                <a16:creationId xmlns:a16="http://schemas.microsoft.com/office/drawing/2014/main" id="{1682B44C-5CD0-4D6F-8AA2-060ACE7D53ED}"/>
              </a:ext>
            </a:extLst>
          </p:cNvPr>
          <p:cNvSpPr txBox="1"/>
          <p:nvPr/>
        </p:nvSpPr>
        <p:spPr>
          <a:xfrm>
            <a:off x="221673" y="2908954"/>
            <a:ext cx="11635592" cy="2308324"/>
          </a:xfrm>
          <a:prstGeom prst="rect">
            <a:avLst/>
          </a:prstGeom>
          <a:noFill/>
        </p:spPr>
        <p:txBody>
          <a:bodyPr wrap="square" rtlCol="0">
            <a:spAutoFit/>
          </a:bodyPr>
          <a:lstStyle/>
          <a:p>
            <a:r>
              <a:rPr kumimoji="1" lang="en-US" altLang="ja-JP" sz="2400" b="1" u="sng" dirty="0"/>
              <a:t>Python</a:t>
            </a:r>
          </a:p>
          <a:p>
            <a:r>
              <a:rPr lang="ja-JP" altLang="en-US" sz="2400" dirty="0"/>
              <a:t>　インタープリター方式</a:t>
            </a:r>
            <a:endParaRPr lang="en-US" altLang="ja-JP" sz="2400" dirty="0"/>
          </a:p>
          <a:p>
            <a:r>
              <a:rPr kumimoji="1" lang="ja-JP" altLang="en-US" sz="2400" dirty="0"/>
              <a:t>　　</a:t>
            </a:r>
            <a:r>
              <a:rPr kumimoji="1" lang="en-US" altLang="ja-JP" sz="2400" dirty="0"/>
              <a:t>C</a:t>
            </a:r>
            <a:r>
              <a:rPr kumimoji="1" lang="ja-JP" altLang="en-US" sz="2400" dirty="0"/>
              <a:t>言語などのコンパイラ方式と異なり、</a:t>
            </a:r>
            <a:r>
              <a:rPr kumimoji="1" lang="en-US" altLang="ja-JP" sz="2400" dirty="0"/>
              <a:t>exe</a:t>
            </a:r>
            <a:r>
              <a:rPr kumimoji="1" lang="ja-JP" altLang="en-US" sz="2400" dirty="0"/>
              <a:t>ファイルなどを作成しない</a:t>
            </a:r>
            <a:endParaRPr kumimoji="1" lang="en-US" altLang="ja-JP" sz="2400" dirty="0"/>
          </a:p>
          <a:p>
            <a:r>
              <a:rPr lang="ja-JP" altLang="en-US" sz="2400" b="1" dirty="0"/>
              <a:t>　</a:t>
            </a:r>
            <a:r>
              <a:rPr kumimoji="1" lang="ja-JP" altLang="en-US" sz="2400" dirty="0"/>
              <a:t>型は明示しなくてもよい</a:t>
            </a:r>
            <a:endParaRPr kumimoji="1" lang="en-US" altLang="ja-JP" sz="2400" b="1" u="sng" dirty="0"/>
          </a:p>
          <a:p>
            <a:r>
              <a:rPr lang="ja-JP" altLang="en-US" sz="2400" dirty="0"/>
              <a:t>　インデント（字下げ）によってブロック構造を指示</a:t>
            </a:r>
            <a:endParaRPr lang="en-US" altLang="ja-JP" sz="2400" dirty="0"/>
          </a:p>
          <a:p>
            <a:r>
              <a:rPr kumimoji="1" lang="ja-JP" altLang="en-US" sz="2400" dirty="0"/>
              <a:t>　</a:t>
            </a:r>
          </a:p>
        </p:txBody>
      </p:sp>
      <p:sp>
        <p:nvSpPr>
          <p:cNvPr id="15" name="テキスト ボックス 14">
            <a:extLst>
              <a:ext uri="{FF2B5EF4-FFF2-40B4-BE49-F238E27FC236}">
                <a16:creationId xmlns:a16="http://schemas.microsoft.com/office/drawing/2014/main" id="{AA3FE562-9011-48BE-8E71-C2F2ABEC023B}"/>
              </a:ext>
            </a:extLst>
          </p:cNvPr>
          <p:cNvSpPr txBox="1"/>
          <p:nvPr/>
        </p:nvSpPr>
        <p:spPr>
          <a:xfrm>
            <a:off x="449140" y="5295663"/>
            <a:ext cx="3116095" cy="1200329"/>
          </a:xfrm>
          <a:prstGeom prst="rect">
            <a:avLst/>
          </a:prstGeom>
          <a:noFill/>
        </p:spPr>
        <p:txBody>
          <a:bodyPr wrap="square" rtlCol="0">
            <a:spAutoFit/>
          </a:bodyPr>
          <a:lstStyle/>
          <a:p>
            <a:r>
              <a:rPr kumimoji="1" lang="en-US" altLang="ja-JP" sz="2400" dirty="0"/>
              <a:t>Tab</a:t>
            </a:r>
            <a:r>
              <a:rPr kumimoji="1" lang="ja-JP" altLang="en-US" sz="2400" dirty="0"/>
              <a:t>キーを押して</a:t>
            </a:r>
            <a:endParaRPr kumimoji="1" lang="en-US" altLang="ja-JP" sz="2400" dirty="0"/>
          </a:p>
          <a:p>
            <a:r>
              <a:rPr lang="ja-JP" altLang="en-US" sz="2400" dirty="0"/>
              <a:t>字下げしたところが</a:t>
            </a:r>
            <a:endParaRPr lang="en-US" altLang="ja-JP" sz="2400" dirty="0"/>
          </a:p>
          <a:p>
            <a:r>
              <a:rPr kumimoji="1" lang="en-US" altLang="ja-JP" sz="2400" dirty="0"/>
              <a:t>For</a:t>
            </a:r>
            <a:r>
              <a:rPr kumimoji="1" lang="ja-JP" altLang="en-US" sz="2400" dirty="0"/>
              <a:t>や</a:t>
            </a:r>
            <a:r>
              <a:rPr kumimoji="1" lang="en-US" altLang="ja-JP" sz="2400" dirty="0"/>
              <a:t>if</a:t>
            </a:r>
            <a:r>
              <a:rPr kumimoji="1" lang="ja-JP" altLang="en-US" sz="2400" dirty="0"/>
              <a:t>の範囲</a:t>
            </a:r>
          </a:p>
        </p:txBody>
      </p:sp>
      <p:cxnSp>
        <p:nvCxnSpPr>
          <p:cNvPr id="17" name="直線矢印コネクタ 16">
            <a:extLst>
              <a:ext uri="{FF2B5EF4-FFF2-40B4-BE49-F238E27FC236}">
                <a16:creationId xmlns:a16="http://schemas.microsoft.com/office/drawing/2014/main" id="{B05BC60B-4796-18BF-9F0B-8B0418CD69FB}"/>
              </a:ext>
            </a:extLst>
          </p:cNvPr>
          <p:cNvCxnSpPr/>
          <p:nvPr/>
        </p:nvCxnSpPr>
        <p:spPr>
          <a:xfrm>
            <a:off x="3446432" y="5802745"/>
            <a:ext cx="60833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579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良い機械学習とは何か</a:t>
            </a:r>
          </a:p>
        </p:txBody>
      </p:sp>
      <p:sp>
        <p:nvSpPr>
          <p:cNvPr id="7" name="正方形/長方形 6">
            <a:extLst>
              <a:ext uri="{FF2B5EF4-FFF2-40B4-BE49-F238E27FC236}">
                <a16:creationId xmlns:a16="http://schemas.microsoft.com/office/drawing/2014/main" id="{00067AF0-D3DF-4143-BE84-921C39D55EC5}"/>
              </a:ext>
            </a:extLst>
          </p:cNvPr>
          <p:cNvSpPr/>
          <p:nvPr/>
        </p:nvSpPr>
        <p:spPr>
          <a:xfrm>
            <a:off x="1158264" y="1201137"/>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F5706A43-A4DA-4D7B-B615-15E11252BB7E}"/>
              </a:ext>
            </a:extLst>
          </p:cNvPr>
          <p:cNvCxnSpPr/>
          <p:nvPr/>
        </p:nvCxnSpPr>
        <p:spPr>
          <a:xfrm>
            <a:off x="1174422" y="1911001"/>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B569EC6-4A35-4F84-BFEA-BE5E62C2F5C1}"/>
              </a:ext>
            </a:extLst>
          </p:cNvPr>
          <p:cNvCxnSpPr>
            <a:cxnSpLocks/>
            <a:stCxn id="7" idx="0"/>
            <a:endCxn id="7" idx="2"/>
          </p:cNvCxnSpPr>
          <p:nvPr/>
        </p:nvCxnSpPr>
        <p:spPr>
          <a:xfrm>
            <a:off x="1893050" y="1201137"/>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83FFEE1E-AC78-442C-8365-49EC8E14D7CD}"/>
              </a:ext>
            </a:extLst>
          </p:cNvPr>
          <p:cNvSpPr txBox="1"/>
          <p:nvPr/>
        </p:nvSpPr>
        <p:spPr>
          <a:xfrm>
            <a:off x="423479" y="1355902"/>
            <a:ext cx="664142" cy="369332"/>
          </a:xfrm>
          <a:prstGeom prst="rect">
            <a:avLst/>
          </a:prstGeom>
          <a:noFill/>
        </p:spPr>
        <p:txBody>
          <a:bodyPr wrap="square" rtlCol="0">
            <a:spAutoFit/>
          </a:bodyPr>
          <a:lstStyle/>
          <a:p>
            <a:r>
              <a:rPr kumimoji="1" lang="ja-JP" altLang="en-US" dirty="0"/>
              <a:t>陽性</a:t>
            </a:r>
          </a:p>
        </p:txBody>
      </p:sp>
      <p:sp>
        <p:nvSpPr>
          <p:cNvPr id="16" name="テキスト ボックス 15">
            <a:extLst>
              <a:ext uri="{FF2B5EF4-FFF2-40B4-BE49-F238E27FC236}">
                <a16:creationId xmlns:a16="http://schemas.microsoft.com/office/drawing/2014/main" id="{21A09077-63B1-4AB7-A87E-E124C8810945}"/>
              </a:ext>
            </a:extLst>
          </p:cNvPr>
          <p:cNvSpPr txBox="1"/>
          <p:nvPr/>
        </p:nvSpPr>
        <p:spPr>
          <a:xfrm>
            <a:off x="423479" y="2054014"/>
            <a:ext cx="664142" cy="369332"/>
          </a:xfrm>
          <a:prstGeom prst="rect">
            <a:avLst/>
          </a:prstGeom>
          <a:noFill/>
        </p:spPr>
        <p:txBody>
          <a:bodyPr wrap="square" rtlCol="0">
            <a:spAutoFit/>
          </a:bodyPr>
          <a:lstStyle/>
          <a:p>
            <a:r>
              <a:rPr kumimoji="1" lang="ja-JP" altLang="en-US" dirty="0"/>
              <a:t>陰性</a:t>
            </a:r>
          </a:p>
        </p:txBody>
      </p:sp>
      <p:sp>
        <p:nvSpPr>
          <p:cNvPr id="22" name="テキスト ボックス 21">
            <a:extLst>
              <a:ext uri="{FF2B5EF4-FFF2-40B4-BE49-F238E27FC236}">
                <a16:creationId xmlns:a16="http://schemas.microsoft.com/office/drawing/2014/main" id="{5C39AFE2-842A-430F-BD57-E8F305BE376D}"/>
              </a:ext>
            </a:extLst>
          </p:cNvPr>
          <p:cNvSpPr txBox="1"/>
          <p:nvPr/>
        </p:nvSpPr>
        <p:spPr>
          <a:xfrm>
            <a:off x="1304363" y="1375152"/>
            <a:ext cx="445856" cy="369332"/>
          </a:xfrm>
          <a:prstGeom prst="rect">
            <a:avLst/>
          </a:prstGeom>
          <a:noFill/>
        </p:spPr>
        <p:txBody>
          <a:bodyPr wrap="square" rtlCol="0">
            <a:spAutoFit/>
          </a:bodyPr>
          <a:lstStyle/>
          <a:p>
            <a:r>
              <a:rPr kumimoji="1" lang="en-US" altLang="ja-JP" dirty="0"/>
              <a:t>15</a:t>
            </a:r>
            <a:endParaRPr kumimoji="1" lang="ja-JP" altLang="en-US" dirty="0"/>
          </a:p>
        </p:txBody>
      </p:sp>
      <p:sp>
        <p:nvSpPr>
          <p:cNvPr id="24" name="テキスト ボックス 23">
            <a:extLst>
              <a:ext uri="{FF2B5EF4-FFF2-40B4-BE49-F238E27FC236}">
                <a16:creationId xmlns:a16="http://schemas.microsoft.com/office/drawing/2014/main" id="{A8062CEC-C7D9-4151-8B29-96DEF049D06D}"/>
              </a:ext>
            </a:extLst>
          </p:cNvPr>
          <p:cNvSpPr txBox="1"/>
          <p:nvPr/>
        </p:nvSpPr>
        <p:spPr>
          <a:xfrm>
            <a:off x="2013539" y="1375152"/>
            <a:ext cx="445856" cy="369332"/>
          </a:xfrm>
          <a:prstGeom prst="rect">
            <a:avLst/>
          </a:prstGeom>
          <a:noFill/>
        </p:spPr>
        <p:txBody>
          <a:bodyPr wrap="square" rtlCol="0">
            <a:spAutoFit/>
          </a:bodyPr>
          <a:lstStyle/>
          <a:p>
            <a:r>
              <a:rPr kumimoji="1" lang="en-US" altLang="ja-JP" dirty="0"/>
              <a:t>0</a:t>
            </a:r>
            <a:endParaRPr kumimoji="1" lang="ja-JP" altLang="en-US" dirty="0"/>
          </a:p>
        </p:txBody>
      </p:sp>
      <p:sp>
        <p:nvSpPr>
          <p:cNvPr id="26" name="テキスト ボックス 25">
            <a:extLst>
              <a:ext uri="{FF2B5EF4-FFF2-40B4-BE49-F238E27FC236}">
                <a16:creationId xmlns:a16="http://schemas.microsoft.com/office/drawing/2014/main" id="{903F48E8-9393-4B1E-8974-75B5448A3209}"/>
              </a:ext>
            </a:extLst>
          </p:cNvPr>
          <p:cNvSpPr txBox="1"/>
          <p:nvPr/>
        </p:nvSpPr>
        <p:spPr>
          <a:xfrm>
            <a:off x="1302729" y="2076249"/>
            <a:ext cx="445856" cy="369332"/>
          </a:xfrm>
          <a:prstGeom prst="rect">
            <a:avLst/>
          </a:prstGeom>
          <a:noFill/>
        </p:spPr>
        <p:txBody>
          <a:bodyPr wrap="square" rtlCol="0">
            <a:spAutoFit/>
          </a:bodyPr>
          <a:lstStyle/>
          <a:p>
            <a:r>
              <a:rPr kumimoji="1" lang="en-US" altLang="ja-JP" dirty="0"/>
              <a:t>15</a:t>
            </a:r>
            <a:endParaRPr kumimoji="1" lang="ja-JP" altLang="en-US" dirty="0"/>
          </a:p>
        </p:txBody>
      </p:sp>
      <p:sp>
        <p:nvSpPr>
          <p:cNvPr id="28" name="テキスト ボックス 27">
            <a:extLst>
              <a:ext uri="{FF2B5EF4-FFF2-40B4-BE49-F238E27FC236}">
                <a16:creationId xmlns:a16="http://schemas.microsoft.com/office/drawing/2014/main" id="{CAB369DC-34A6-42BD-81D7-45B6F3058624}"/>
              </a:ext>
            </a:extLst>
          </p:cNvPr>
          <p:cNvSpPr txBox="1"/>
          <p:nvPr/>
        </p:nvSpPr>
        <p:spPr>
          <a:xfrm>
            <a:off x="2013539" y="2076249"/>
            <a:ext cx="445856" cy="369332"/>
          </a:xfrm>
          <a:prstGeom prst="rect">
            <a:avLst/>
          </a:prstGeom>
          <a:noFill/>
        </p:spPr>
        <p:txBody>
          <a:bodyPr wrap="square" rtlCol="0">
            <a:spAutoFit/>
          </a:bodyPr>
          <a:lstStyle/>
          <a:p>
            <a:r>
              <a:rPr kumimoji="1" lang="en-US" altLang="ja-JP" dirty="0"/>
              <a:t>70</a:t>
            </a:r>
            <a:endParaRPr kumimoji="1" lang="ja-JP" altLang="en-US" dirty="0"/>
          </a:p>
        </p:txBody>
      </p:sp>
      <p:sp>
        <p:nvSpPr>
          <p:cNvPr id="31" name="正方形/長方形 30">
            <a:extLst>
              <a:ext uri="{FF2B5EF4-FFF2-40B4-BE49-F238E27FC236}">
                <a16:creationId xmlns:a16="http://schemas.microsoft.com/office/drawing/2014/main" id="{72F9BFC1-0554-4426-BAC5-B2D316CD48AD}"/>
              </a:ext>
            </a:extLst>
          </p:cNvPr>
          <p:cNvSpPr/>
          <p:nvPr/>
        </p:nvSpPr>
        <p:spPr>
          <a:xfrm>
            <a:off x="4081249" y="1207576"/>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B67477C3-6037-489F-B8CE-D336192EC718}"/>
              </a:ext>
            </a:extLst>
          </p:cNvPr>
          <p:cNvCxnSpPr/>
          <p:nvPr/>
        </p:nvCxnSpPr>
        <p:spPr>
          <a:xfrm>
            <a:off x="4097407" y="1917440"/>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04DCEEF8-1992-4973-BF31-5B2361DAFA33}"/>
              </a:ext>
            </a:extLst>
          </p:cNvPr>
          <p:cNvCxnSpPr>
            <a:cxnSpLocks/>
            <a:stCxn id="31" idx="0"/>
            <a:endCxn id="31" idx="2"/>
          </p:cNvCxnSpPr>
          <p:nvPr/>
        </p:nvCxnSpPr>
        <p:spPr>
          <a:xfrm>
            <a:off x="4816035" y="1207576"/>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A27A3822-E36B-4067-8718-B3F90A7DF6E8}"/>
              </a:ext>
            </a:extLst>
          </p:cNvPr>
          <p:cNvSpPr txBox="1"/>
          <p:nvPr/>
        </p:nvSpPr>
        <p:spPr>
          <a:xfrm>
            <a:off x="3346464" y="1362341"/>
            <a:ext cx="664142" cy="369332"/>
          </a:xfrm>
          <a:prstGeom prst="rect">
            <a:avLst/>
          </a:prstGeom>
          <a:noFill/>
        </p:spPr>
        <p:txBody>
          <a:bodyPr wrap="square" rtlCol="0">
            <a:spAutoFit/>
          </a:bodyPr>
          <a:lstStyle/>
          <a:p>
            <a:r>
              <a:rPr kumimoji="1" lang="ja-JP" altLang="en-US" dirty="0"/>
              <a:t>陽性</a:t>
            </a:r>
          </a:p>
        </p:txBody>
      </p:sp>
      <p:sp>
        <p:nvSpPr>
          <p:cNvPr id="35" name="テキスト ボックス 34">
            <a:extLst>
              <a:ext uri="{FF2B5EF4-FFF2-40B4-BE49-F238E27FC236}">
                <a16:creationId xmlns:a16="http://schemas.microsoft.com/office/drawing/2014/main" id="{8EF0FCE2-1D85-4A30-BC73-2D31C633DF90}"/>
              </a:ext>
            </a:extLst>
          </p:cNvPr>
          <p:cNvSpPr txBox="1"/>
          <p:nvPr/>
        </p:nvSpPr>
        <p:spPr>
          <a:xfrm>
            <a:off x="3346464" y="2060453"/>
            <a:ext cx="664142" cy="369332"/>
          </a:xfrm>
          <a:prstGeom prst="rect">
            <a:avLst/>
          </a:prstGeom>
          <a:noFill/>
        </p:spPr>
        <p:txBody>
          <a:bodyPr wrap="square" rtlCol="0">
            <a:spAutoFit/>
          </a:bodyPr>
          <a:lstStyle/>
          <a:p>
            <a:r>
              <a:rPr kumimoji="1" lang="ja-JP" altLang="en-US" dirty="0"/>
              <a:t>陰性</a:t>
            </a:r>
          </a:p>
        </p:txBody>
      </p:sp>
      <p:sp>
        <p:nvSpPr>
          <p:cNvPr id="38" name="テキスト ボックス 37">
            <a:extLst>
              <a:ext uri="{FF2B5EF4-FFF2-40B4-BE49-F238E27FC236}">
                <a16:creationId xmlns:a16="http://schemas.microsoft.com/office/drawing/2014/main" id="{9A39F109-6088-4B63-8AF3-E37E63842170}"/>
              </a:ext>
            </a:extLst>
          </p:cNvPr>
          <p:cNvSpPr txBox="1"/>
          <p:nvPr/>
        </p:nvSpPr>
        <p:spPr>
          <a:xfrm>
            <a:off x="4227348" y="1381591"/>
            <a:ext cx="445856" cy="369332"/>
          </a:xfrm>
          <a:prstGeom prst="rect">
            <a:avLst/>
          </a:prstGeom>
          <a:noFill/>
        </p:spPr>
        <p:txBody>
          <a:bodyPr wrap="square" rtlCol="0">
            <a:spAutoFit/>
          </a:bodyPr>
          <a:lstStyle/>
          <a:p>
            <a:r>
              <a:rPr kumimoji="1" lang="en-US" altLang="ja-JP" dirty="0"/>
              <a:t>27</a:t>
            </a:r>
            <a:endParaRPr kumimoji="1" lang="ja-JP" altLang="en-US" dirty="0"/>
          </a:p>
        </p:txBody>
      </p:sp>
      <p:sp>
        <p:nvSpPr>
          <p:cNvPr id="39" name="テキスト ボックス 38">
            <a:extLst>
              <a:ext uri="{FF2B5EF4-FFF2-40B4-BE49-F238E27FC236}">
                <a16:creationId xmlns:a16="http://schemas.microsoft.com/office/drawing/2014/main" id="{A9156BC4-5CF1-4E47-BD61-B07C9F3D0C70}"/>
              </a:ext>
            </a:extLst>
          </p:cNvPr>
          <p:cNvSpPr txBox="1"/>
          <p:nvPr/>
        </p:nvSpPr>
        <p:spPr>
          <a:xfrm>
            <a:off x="4936524" y="1381591"/>
            <a:ext cx="445856" cy="369332"/>
          </a:xfrm>
          <a:prstGeom prst="rect">
            <a:avLst/>
          </a:prstGeom>
          <a:noFill/>
        </p:spPr>
        <p:txBody>
          <a:bodyPr wrap="square" rtlCol="0">
            <a:spAutoFit/>
          </a:bodyPr>
          <a:lstStyle/>
          <a:p>
            <a:r>
              <a:rPr kumimoji="1" lang="en-US" altLang="ja-JP" dirty="0"/>
              <a:t>7</a:t>
            </a:r>
            <a:endParaRPr kumimoji="1" lang="ja-JP" altLang="en-US" dirty="0"/>
          </a:p>
        </p:txBody>
      </p:sp>
      <p:sp>
        <p:nvSpPr>
          <p:cNvPr id="40" name="テキスト ボックス 39">
            <a:extLst>
              <a:ext uri="{FF2B5EF4-FFF2-40B4-BE49-F238E27FC236}">
                <a16:creationId xmlns:a16="http://schemas.microsoft.com/office/drawing/2014/main" id="{22786BB2-8E05-45AA-8DC3-EA92739A8D9F}"/>
              </a:ext>
            </a:extLst>
          </p:cNvPr>
          <p:cNvSpPr txBox="1"/>
          <p:nvPr/>
        </p:nvSpPr>
        <p:spPr>
          <a:xfrm>
            <a:off x="4225714" y="2082688"/>
            <a:ext cx="445856" cy="369332"/>
          </a:xfrm>
          <a:prstGeom prst="rect">
            <a:avLst/>
          </a:prstGeom>
          <a:noFill/>
        </p:spPr>
        <p:txBody>
          <a:bodyPr wrap="square" rtlCol="0">
            <a:spAutoFit/>
          </a:bodyPr>
          <a:lstStyle/>
          <a:p>
            <a:r>
              <a:rPr kumimoji="1" lang="en-US" altLang="ja-JP" dirty="0"/>
              <a:t>3</a:t>
            </a:r>
            <a:endParaRPr kumimoji="1" lang="ja-JP" altLang="en-US" dirty="0"/>
          </a:p>
        </p:txBody>
      </p:sp>
      <p:sp>
        <p:nvSpPr>
          <p:cNvPr id="41" name="テキスト ボックス 40">
            <a:extLst>
              <a:ext uri="{FF2B5EF4-FFF2-40B4-BE49-F238E27FC236}">
                <a16:creationId xmlns:a16="http://schemas.microsoft.com/office/drawing/2014/main" id="{533F4E4E-DF1F-44AB-BDAD-99F2076C5788}"/>
              </a:ext>
            </a:extLst>
          </p:cNvPr>
          <p:cNvSpPr txBox="1"/>
          <p:nvPr/>
        </p:nvSpPr>
        <p:spPr>
          <a:xfrm>
            <a:off x="4936524" y="2082688"/>
            <a:ext cx="445856" cy="369332"/>
          </a:xfrm>
          <a:prstGeom prst="rect">
            <a:avLst/>
          </a:prstGeom>
          <a:noFill/>
        </p:spPr>
        <p:txBody>
          <a:bodyPr wrap="square" rtlCol="0">
            <a:spAutoFit/>
          </a:bodyPr>
          <a:lstStyle/>
          <a:p>
            <a:r>
              <a:rPr kumimoji="1" lang="en-US" altLang="ja-JP" dirty="0"/>
              <a:t>63</a:t>
            </a:r>
            <a:endParaRPr kumimoji="1" lang="ja-JP" altLang="en-US" dirty="0"/>
          </a:p>
        </p:txBody>
      </p:sp>
      <p:sp>
        <p:nvSpPr>
          <p:cNvPr id="42" name="正方形/長方形 41">
            <a:extLst>
              <a:ext uri="{FF2B5EF4-FFF2-40B4-BE49-F238E27FC236}">
                <a16:creationId xmlns:a16="http://schemas.microsoft.com/office/drawing/2014/main" id="{E95AC062-AE3E-44A0-86D8-AF3EF2AAAF7F}"/>
              </a:ext>
            </a:extLst>
          </p:cNvPr>
          <p:cNvSpPr/>
          <p:nvPr/>
        </p:nvSpPr>
        <p:spPr>
          <a:xfrm>
            <a:off x="6979141" y="1207576"/>
            <a:ext cx="1469572" cy="146140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3" name="直線コネクタ 42">
            <a:extLst>
              <a:ext uri="{FF2B5EF4-FFF2-40B4-BE49-F238E27FC236}">
                <a16:creationId xmlns:a16="http://schemas.microsoft.com/office/drawing/2014/main" id="{33894FBA-657B-474E-82CC-1ABC9A1875C9}"/>
              </a:ext>
            </a:extLst>
          </p:cNvPr>
          <p:cNvCxnSpPr/>
          <p:nvPr/>
        </p:nvCxnSpPr>
        <p:spPr>
          <a:xfrm>
            <a:off x="6995299" y="1917440"/>
            <a:ext cx="145341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AF9184ED-4C01-47BA-8577-8B9E9243AA14}"/>
              </a:ext>
            </a:extLst>
          </p:cNvPr>
          <p:cNvCxnSpPr>
            <a:cxnSpLocks/>
            <a:stCxn id="42" idx="0"/>
            <a:endCxn id="42" idx="2"/>
          </p:cNvCxnSpPr>
          <p:nvPr/>
        </p:nvCxnSpPr>
        <p:spPr>
          <a:xfrm>
            <a:off x="7713927" y="1207576"/>
            <a:ext cx="0" cy="146140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AF8C6E1-1E72-46EE-B1D4-E1FC7C85B1F0}"/>
              </a:ext>
            </a:extLst>
          </p:cNvPr>
          <p:cNvSpPr txBox="1"/>
          <p:nvPr/>
        </p:nvSpPr>
        <p:spPr>
          <a:xfrm>
            <a:off x="6244356" y="1362341"/>
            <a:ext cx="664142" cy="369332"/>
          </a:xfrm>
          <a:prstGeom prst="rect">
            <a:avLst/>
          </a:prstGeom>
          <a:noFill/>
        </p:spPr>
        <p:txBody>
          <a:bodyPr wrap="square" rtlCol="0">
            <a:spAutoFit/>
          </a:bodyPr>
          <a:lstStyle/>
          <a:p>
            <a:r>
              <a:rPr kumimoji="1" lang="ja-JP" altLang="en-US" dirty="0"/>
              <a:t>陽性</a:t>
            </a:r>
          </a:p>
        </p:txBody>
      </p:sp>
      <p:sp>
        <p:nvSpPr>
          <p:cNvPr id="46" name="テキスト ボックス 45">
            <a:extLst>
              <a:ext uri="{FF2B5EF4-FFF2-40B4-BE49-F238E27FC236}">
                <a16:creationId xmlns:a16="http://schemas.microsoft.com/office/drawing/2014/main" id="{F42FD542-AA7F-457C-AD8F-1990CD6CA1A2}"/>
              </a:ext>
            </a:extLst>
          </p:cNvPr>
          <p:cNvSpPr txBox="1"/>
          <p:nvPr/>
        </p:nvSpPr>
        <p:spPr>
          <a:xfrm>
            <a:off x="6244356" y="2060453"/>
            <a:ext cx="664142" cy="369332"/>
          </a:xfrm>
          <a:prstGeom prst="rect">
            <a:avLst/>
          </a:prstGeom>
          <a:noFill/>
        </p:spPr>
        <p:txBody>
          <a:bodyPr wrap="square" rtlCol="0">
            <a:spAutoFit/>
          </a:bodyPr>
          <a:lstStyle/>
          <a:p>
            <a:r>
              <a:rPr kumimoji="1" lang="ja-JP" altLang="en-US" dirty="0"/>
              <a:t>陰性</a:t>
            </a:r>
          </a:p>
        </p:txBody>
      </p:sp>
      <p:sp>
        <p:nvSpPr>
          <p:cNvPr id="49" name="テキスト ボックス 48">
            <a:extLst>
              <a:ext uri="{FF2B5EF4-FFF2-40B4-BE49-F238E27FC236}">
                <a16:creationId xmlns:a16="http://schemas.microsoft.com/office/drawing/2014/main" id="{8106A1AB-0581-4A71-8399-ED7A2413C4AC}"/>
              </a:ext>
            </a:extLst>
          </p:cNvPr>
          <p:cNvSpPr txBox="1"/>
          <p:nvPr/>
        </p:nvSpPr>
        <p:spPr>
          <a:xfrm>
            <a:off x="7125240" y="1381591"/>
            <a:ext cx="445856" cy="369332"/>
          </a:xfrm>
          <a:prstGeom prst="rect">
            <a:avLst/>
          </a:prstGeom>
          <a:noFill/>
        </p:spPr>
        <p:txBody>
          <a:bodyPr wrap="square" rtlCol="0">
            <a:spAutoFit/>
          </a:bodyPr>
          <a:lstStyle/>
          <a:p>
            <a:r>
              <a:rPr kumimoji="1" lang="en-US" altLang="ja-JP" dirty="0"/>
              <a:t>30</a:t>
            </a:r>
            <a:endParaRPr kumimoji="1" lang="ja-JP" altLang="en-US" dirty="0"/>
          </a:p>
        </p:txBody>
      </p:sp>
      <p:sp>
        <p:nvSpPr>
          <p:cNvPr id="50" name="テキスト ボックス 49">
            <a:extLst>
              <a:ext uri="{FF2B5EF4-FFF2-40B4-BE49-F238E27FC236}">
                <a16:creationId xmlns:a16="http://schemas.microsoft.com/office/drawing/2014/main" id="{6E353F6B-87BD-46CA-9B8A-A61EBC4C70B8}"/>
              </a:ext>
            </a:extLst>
          </p:cNvPr>
          <p:cNvSpPr txBox="1"/>
          <p:nvPr/>
        </p:nvSpPr>
        <p:spPr>
          <a:xfrm>
            <a:off x="7834416" y="1381591"/>
            <a:ext cx="445856" cy="369332"/>
          </a:xfrm>
          <a:prstGeom prst="rect">
            <a:avLst/>
          </a:prstGeom>
          <a:noFill/>
        </p:spPr>
        <p:txBody>
          <a:bodyPr wrap="square" rtlCol="0">
            <a:spAutoFit/>
          </a:bodyPr>
          <a:lstStyle/>
          <a:p>
            <a:r>
              <a:rPr kumimoji="1" lang="en-US" altLang="ja-JP" dirty="0"/>
              <a:t>35</a:t>
            </a:r>
            <a:endParaRPr kumimoji="1" lang="ja-JP" altLang="en-US" dirty="0"/>
          </a:p>
        </p:txBody>
      </p:sp>
      <p:sp>
        <p:nvSpPr>
          <p:cNvPr id="51" name="テキスト ボックス 50">
            <a:extLst>
              <a:ext uri="{FF2B5EF4-FFF2-40B4-BE49-F238E27FC236}">
                <a16:creationId xmlns:a16="http://schemas.microsoft.com/office/drawing/2014/main" id="{C5BD281A-8C32-44E3-A3ED-B71DE119FD77}"/>
              </a:ext>
            </a:extLst>
          </p:cNvPr>
          <p:cNvSpPr txBox="1"/>
          <p:nvPr/>
        </p:nvSpPr>
        <p:spPr>
          <a:xfrm>
            <a:off x="7123606" y="2082688"/>
            <a:ext cx="445856" cy="369332"/>
          </a:xfrm>
          <a:prstGeom prst="rect">
            <a:avLst/>
          </a:prstGeom>
          <a:noFill/>
        </p:spPr>
        <p:txBody>
          <a:bodyPr wrap="square" rtlCol="0">
            <a:spAutoFit/>
          </a:bodyPr>
          <a:lstStyle/>
          <a:p>
            <a:r>
              <a:rPr kumimoji="1" lang="en-US" altLang="ja-JP" dirty="0"/>
              <a:t>0</a:t>
            </a:r>
            <a:endParaRPr kumimoji="1" lang="ja-JP" altLang="en-US" dirty="0"/>
          </a:p>
        </p:txBody>
      </p:sp>
      <p:sp>
        <p:nvSpPr>
          <p:cNvPr id="52" name="テキスト ボックス 51">
            <a:extLst>
              <a:ext uri="{FF2B5EF4-FFF2-40B4-BE49-F238E27FC236}">
                <a16:creationId xmlns:a16="http://schemas.microsoft.com/office/drawing/2014/main" id="{EE462B1B-EF42-49B9-9B5B-5556F062D92E}"/>
              </a:ext>
            </a:extLst>
          </p:cNvPr>
          <p:cNvSpPr txBox="1"/>
          <p:nvPr/>
        </p:nvSpPr>
        <p:spPr>
          <a:xfrm>
            <a:off x="7834416" y="2082688"/>
            <a:ext cx="445856" cy="369332"/>
          </a:xfrm>
          <a:prstGeom prst="rect">
            <a:avLst/>
          </a:prstGeom>
          <a:noFill/>
        </p:spPr>
        <p:txBody>
          <a:bodyPr wrap="square" rtlCol="0">
            <a:spAutoFit/>
          </a:bodyPr>
          <a:lstStyle/>
          <a:p>
            <a:r>
              <a:rPr kumimoji="1" lang="en-US" altLang="ja-JP" dirty="0"/>
              <a:t>35</a:t>
            </a:r>
            <a:endParaRPr kumimoji="1" lang="ja-JP" altLang="en-US" dirty="0"/>
          </a:p>
        </p:txBody>
      </p:sp>
      <p:sp>
        <p:nvSpPr>
          <p:cNvPr id="54" name="テキスト ボックス 53">
            <a:extLst>
              <a:ext uri="{FF2B5EF4-FFF2-40B4-BE49-F238E27FC236}">
                <a16:creationId xmlns:a16="http://schemas.microsoft.com/office/drawing/2014/main" id="{77CD6ACF-7DEE-484E-8C57-9D34E6BC1AEA}"/>
              </a:ext>
            </a:extLst>
          </p:cNvPr>
          <p:cNvSpPr txBox="1"/>
          <p:nvPr/>
        </p:nvSpPr>
        <p:spPr>
          <a:xfrm>
            <a:off x="1371741" y="799508"/>
            <a:ext cx="869193" cy="369332"/>
          </a:xfrm>
          <a:prstGeom prst="rect">
            <a:avLst/>
          </a:prstGeom>
          <a:noFill/>
        </p:spPr>
        <p:txBody>
          <a:bodyPr wrap="square">
            <a:spAutoFit/>
          </a:bodyPr>
          <a:lstStyle/>
          <a:p>
            <a:r>
              <a:rPr kumimoji="1" lang="ja-JP" altLang="en-US" b="1" dirty="0"/>
              <a:t>手法</a:t>
            </a:r>
            <a:r>
              <a:rPr kumimoji="1" lang="en-US" altLang="ja-JP" b="1" dirty="0"/>
              <a:t>A</a:t>
            </a:r>
            <a:endParaRPr lang="ja-JP" altLang="en-US" b="1" dirty="0"/>
          </a:p>
        </p:txBody>
      </p:sp>
      <p:sp>
        <p:nvSpPr>
          <p:cNvPr id="53" name="テキスト ボックス 52">
            <a:extLst>
              <a:ext uri="{FF2B5EF4-FFF2-40B4-BE49-F238E27FC236}">
                <a16:creationId xmlns:a16="http://schemas.microsoft.com/office/drawing/2014/main" id="{4E4933AE-6BD6-44DE-B43D-7D21B158060E}"/>
              </a:ext>
            </a:extLst>
          </p:cNvPr>
          <p:cNvSpPr txBox="1"/>
          <p:nvPr/>
        </p:nvSpPr>
        <p:spPr>
          <a:xfrm>
            <a:off x="4381438" y="799508"/>
            <a:ext cx="869193" cy="369332"/>
          </a:xfrm>
          <a:prstGeom prst="rect">
            <a:avLst/>
          </a:prstGeom>
          <a:noFill/>
        </p:spPr>
        <p:txBody>
          <a:bodyPr wrap="square">
            <a:spAutoFit/>
          </a:bodyPr>
          <a:lstStyle/>
          <a:p>
            <a:r>
              <a:rPr kumimoji="1" lang="ja-JP" altLang="en-US" b="1" dirty="0"/>
              <a:t>手法</a:t>
            </a:r>
            <a:r>
              <a:rPr kumimoji="1" lang="en-US" altLang="ja-JP" b="1" dirty="0"/>
              <a:t>B</a:t>
            </a:r>
            <a:endParaRPr lang="ja-JP" altLang="en-US" b="1" dirty="0"/>
          </a:p>
        </p:txBody>
      </p:sp>
      <p:sp>
        <p:nvSpPr>
          <p:cNvPr id="56" name="テキスト ボックス 55">
            <a:extLst>
              <a:ext uri="{FF2B5EF4-FFF2-40B4-BE49-F238E27FC236}">
                <a16:creationId xmlns:a16="http://schemas.microsoft.com/office/drawing/2014/main" id="{2BCE276B-2B90-47EE-BD91-1D424DACC27B}"/>
              </a:ext>
            </a:extLst>
          </p:cNvPr>
          <p:cNvSpPr txBox="1"/>
          <p:nvPr/>
        </p:nvSpPr>
        <p:spPr>
          <a:xfrm>
            <a:off x="7279330" y="754423"/>
            <a:ext cx="869193" cy="369332"/>
          </a:xfrm>
          <a:prstGeom prst="rect">
            <a:avLst/>
          </a:prstGeom>
          <a:noFill/>
        </p:spPr>
        <p:txBody>
          <a:bodyPr wrap="square">
            <a:spAutoFit/>
          </a:bodyPr>
          <a:lstStyle/>
          <a:p>
            <a:r>
              <a:rPr kumimoji="1" lang="ja-JP" altLang="en-US" b="1" dirty="0"/>
              <a:t>手法</a:t>
            </a:r>
            <a:r>
              <a:rPr kumimoji="1" lang="en-US" altLang="ja-JP" b="1" dirty="0"/>
              <a:t>C</a:t>
            </a:r>
            <a:endParaRPr lang="ja-JP" altLang="en-US" b="1" dirty="0"/>
          </a:p>
        </p:txBody>
      </p:sp>
      <p:sp>
        <p:nvSpPr>
          <p:cNvPr id="6" name="テキスト ボックス 5">
            <a:extLst>
              <a:ext uri="{FF2B5EF4-FFF2-40B4-BE49-F238E27FC236}">
                <a16:creationId xmlns:a16="http://schemas.microsoft.com/office/drawing/2014/main" id="{05919408-5EAE-43CC-8C35-26A17336D111}"/>
              </a:ext>
            </a:extLst>
          </p:cNvPr>
          <p:cNvSpPr txBox="1"/>
          <p:nvPr/>
        </p:nvSpPr>
        <p:spPr>
          <a:xfrm>
            <a:off x="1612979" y="3260198"/>
            <a:ext cx="6647089" cy="523220"/>
          </a:xfrm>
          <a:prstGeom prst="rect">
            <a:avLst/>
          </a:prstGeom>
          <a:noFill/>
          <a:ln w="25400">
            <a:noFill/>
          </a:ln>
        </p:spPr>
        <p:txBody>
          <a:bodyPr wrap="square" rtlCol="0">
            <a:spAutoFit/>
          </a:bodyPr>
          <a:lstStyle/>
          <a:p>
            <a:r>
              <a:rPr kumimoji="1" lang="ja-JP" altLang="en-US" sz="2800" b="1" dirty="0"/>
              <a:t>精度が最も高い手法</a:t>
            </a:r>
            <a:r>
              <a:rPr kumimoji="1" lang="en-US" altLang="ja-JP" sz="2800" b="1" dirty="0"/>
              <a:t>B</a:t>
            </a:r>
            <a:r>
              <a:rPr kumimoji="1" lang="ja-JP" altLang="en-US" sz="2800" b="1" dirty="0"/>
              <a:t>が最もよい手法</a:t>
            </a:r>
          </a:p>
        </p:txBody>
      </p:sp>
      <p:sp>
        <p:nvSpPr>
          <p:cNvPr id="4" name="乗算記号 3">
            <a:extLst>
              <a:ext uri="{FF2B5EF4-FFF2-40B4-BE49-F238E27FC236}">
                <a16:creationId xmlns:a16="http://schemas.microsoft.com/office/drawing/2014/main" id="{4011FE93-6FCA-4BAB-871F-B1ED66B08810}"/>
              </a:ext>
            </a:extLst>
          </p:cNvPr>
          <p:cNvSpPr/>
          <p:nvPr/>
        </p:nvSpPr>
        <p:spPr>
          <a:xfrm>
            <a:off x="1026550" y="3044754"/>
            <a:ext cx="779787" cy="863103"/>
          </a:xfrm>
          <a:prstGeom prst="mathMultiply">
            <a:avLst>
              <a:gd name="adj1" fmla="val 800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フローチャート: 結合子 7">
            <a:extLst>
              <a:ext uri="{FF2B5EF4-FFF2-40B4-BE49-F238E27FC236}">
                <a16:creationId xmlns:a16="http://schemas.microsoft.com/office/drawing/2014/main" id="{FEB67AD8-88DB-4180-9F64-8FD7C6335A78}"/>
              </a:ext>
            </a:extLst>
          </p:cNvPr>
          <p:cNvSpPr/>
          <p:nvPr/>
        </p:nvSpPr>
        <p:spPr>
          <a:xfrm>
            <a:off x="1180121" y="3907857"/>
            <a:ext cx="498134" cy="519373"/>
          </a:xfrm>
          <a:prstGeom prst="flowChartConnector">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504740E-2F68-4354-B81D-1C0364A3F51E}"/>
              </a:ext>
            </a:extLst>
          </p:cNvPr>
          <p:cNvSpPr txBox="1"/>
          <p:nvPr/>
        </p:nvSpPr>
        <p:spPr>
          <a:xfrm>
            <a:off x="1677228" y="3904010"/>
            <a:ext cx="6647089" cy="523220"/>
          </a:xfrm>
          <a:prstGeom prst="rect">
            <a:avLst/>
          </a:prstGeom>
          <a:noFill/>
          <a:ln w="25400">
            <a:noFill/>
          </a:ln>
        </p:spPr>
        <p:txBody>
          <a:bodyPr wrap="square" rtlCol="0">
            <a:spAutoFit/>
          </a:bodyPr>
          <a:lstStyle/>
          <a:p>
            <a:r>
              <a:rPr kumimoji="1" lang="ja-JP" altLang="en-US" sz="2800" b="1" dirty="0"/>
              <a:t>最もよい手法は目的によって変わる。</a:t>
            </a:r>
          </a:p>
        </p:txBody>
      </p:sp>
      <p:sp>
        <p:nvSpPr>
          <p:cNvPr id="11" name="テキスト ボックス 10">
            <a:extLst>
              <a:ext uri="{FF2B5EF4-FFF2-40B4-BE49-F238E27FC236}">
                <a16:creationId xmlns:a16="http://schemas.microsoft.com/office/drawing/2014/main" id="{2FB2AEC2-0B86-4A1D-9B0A-B8B48AE1766A}"/>
              </a:ext>
            </a:extLst>
          </p:cNvPr>
          <p:cNvSpPr txBox="1"/>
          <p:nvPr/>
        </p:nvSpPr>
        <p:spPr>
          <a:xfrm>
            <a:off x="548641" y="4465509"/>
            <a:ext cx="11771696" cy="1200329"/>
          </a:xfrm>
          <a:prstGeom prst="rect">
            <a:avLst/>
          </a:prstGeom>
          <a:noFill/>
          <a:ln w="25400">
            <a:noFill/>
          </a:ln>
        </p:spPr>
        <p:txBody>
          <a:bodyPr wrap="square" rtlCol="0">
            <a:spAutoFit/>
          </a:bodyPr>
          <a:lstStyle/>
          <a:p>
            <a:r>
              <a:rPr kumimoji="1" lang="ja-JP" altLang="en-US" dirty="0"/>
              <a:t>ケース</a:t>
            </a:r>
            <a:r>
              <a:rPr kumimoji="1" lang="en-US" altLang="ja-JP" dirty="0"/>
              <a:t>1</a:t>
            </a:r>
            <a:r>
              <a:rPr kumimoji="1" lang="ja-JP" altLang="en-US" dirty="0"/>
              <a:t>）確実に陽性患者を見つけたいとき　　</a:t>
            </a:r>
            <a:r>
              <a:rPr kumimoji="1" lang="ja-JP" altLang="en-US" sz="2400" dirty="0"/>
              <a:t>→　</a:t>
            </a:r>
            <a:r>
              <a:rPr kumimoji="1" lang="ja-JP" altLang="en-US" sz="2000" b="1" dirty="0"/>
              <a:t>手法</a:t>
            </a:r>
            <a:r>
              <a:rPr kumimoji="1" lang="en-US" altLang="ja-JP" sz="2000" b="1" dirty="0"/>
              <a:t>A</a:t>
            </a:r>
          </a:p>
          <a:p>
            <a:r>
              <a:rPr kumimoji="1" lang="ja-JP" altLang="en-US" dirty="0"/>
              <a:t>ケース</a:t>
            </a:r>
            <a:r>
              <a:rPr kumimoji="1" lang="en-US" altLang="ja-JP" dirty="0"/>
              <a:t>2)</a:t>
            </a:r>
            <a:r>
              <a:rPr lang="ja-JP" altLang="en-US" dirty="0"/>
              <a:t>  </a:t>
            </a:r>
            <a:r>
              <a:rPr kumimoji="1" lang="ja-JP" altLang="en-US" dirty="0"/>
              <a:t>感染者数を推測したいとき　　　　　</a:t>
            </a:r>
            <a:r>
              <a:rPr kumimoji="1" lang="ja-JP" altLang="en-US" sz="2400" dirty="0"/>
              <a:t>→　</a:t>
            </a:r>
            <a:r>
              <a:rPr kumimoji="1" lang="ja-JP" altLang="en-US" sz="2000" b="1" dirty="0"/>
              <a:t>手法</a:t>
            </a:r>
            <a:r>
              <a:rPr kumimoji="1" lang="en-US" altLang="ja-JP" sz="2000" b="1" dirty="0"/>
              <a:t>B</a:t>
            </a:r>
          </a:p>
          <a:p>
            <a:r>
              <a:rPr kumimoji="1" lang="ja-JP" altLang="en-US" dirty="0"/>
              <a:t>ケース</a:t>
            </a:r>
            <a:r>
              <a:rPr kumimoji="1" lang="en-US" altLang="ja-JP" dirty="0"/>
              <a:t>3</a:t>
            </a:r>
            <a:r>
              <a:rPr kumimoji="1" lang="ja-JP" altLang="en-US" dirty="0"/>
              <a:t>）疑いのある者は全員隔離したい</a:t>
            </a:r>
            <a:r>
              <a:rPr lang="ja-JP" altLang="en-US" dirty="0"/>
              <a:t>とき　</a:t>
            </a:r>
            <a:r>
              <a:rPr lang="ja-JP" altLang="en-US" sz="2400" b="1" dirty="0"/>
              <a:t>→　</a:t>
            </a:r>
            <a:r>
              <a:rPr lang="ja-JP" altLang="en-US" sz="2000" b="1" dirty="0"/>
              <a:t>手法</a:t>
            </a:r>
            <a:r>
              <a:rPr lang="en-US" altLang="ja-JP" sz="2000" b="1" dirty="0"/>
              <a:t>C</a:t>
            </a:r>
            <a:endParaRPr kumimoji="1" lang="ja-JP" altLang="en-US" sz="2000" b="1" dirty="0"/>
          </a:p>
        </p:txBody>
      </p:sp>
      <p:sp>
        <p:nvSpPr>
          <p:cNvPr id="13" name="テキスト ボックス 12">
            <a:extLst>
              <a:ext uri="{FF2B5EF4-FFF2-40B4-BE49-F238E27FC236}">
                <a16:creationId xmlns:a16="http://schemas.microsoft.com/office/drawing/2014/main" id="{01F0CC6A-5BD7-4E0F-A2AB-6F44F5413CDA}"/>
              </a:ext>
            </a:extLst>
          </p:cNvPr>
          <p:cNvSpPr txBox="1"/>
          <p:nvPr/>
        </p:nvSpPr>
        <p:spPr>
          <a:xfrm>
            <a:off x="7108301" y="2721075"/>
            <a:ext cx="664142" cy="369332"/>
          </a:xfrm>
          <a:prstGeom prst="rect">
            <a:avLst/>
          </a:prstGeom>
          <a:noFill/>
        </p:spPr>
        <p:txBody>
          <a:bodyPr wrap="square" rtlCol="0">
            <a:spAutoFit/>
          </a:bodyPr>
          <a:lstStyle/>
          <a:p>
            <a:r>
              <a:rPr kumimoji="1" lang="ja-JP" altLang="en-US" dirty="0"/>
              <a:t>陽性</a:t>
            </a:r>
          </a:p>
        </p:txBody>
      </p:sp>
      <p:sp>
        <p:nvSpPr>
          <p:cNvPr id="14" name="テキスト ボックス 13">
            <a:extLst>
              <a:ext uri="{FF2B5EF4-FFF2-40B4-BE49-F238E27FC236}">
                <a16:creationId xmlns:a16="http://schemas.microsoft.com/office/drawing/2014/main" id="{56D60C88-C2E7-4670-BEA3-97A82CB407EF}"/>
              </a:ext>
            </a:extLst>
          </p:cNvPr>
          <p:cNvSpPr txBox="1"/>
          <p:nvPr/>
        </p:nvSpPr>
        <p:spPr>
          <a:xfrm>
            <a:off x="7816452" y="2728095"/>
            <a:ext cx="664142" cy="369332"/>
          </a:xfrm>
          <a:prstGeom prst="rect">
            <a:avLst/>
          </a:prstGeom>
          <a:noFill/>
        </p:spPr>
        <p:txBody>
          <a:bodyPr wrap="square" rtlCol="0">
            <a:spAutoFit/>
          </a:bodyPr>
          <a:lstStyle/>
          <a:p>
            <a:r>
              <a:rPr kumimoji="1" lang="ja-JP" altLang="en-US" dirty="0"/>
              <a:t>陰性</a:t>
            </a:r>
          </a:p>
        </p:txBody>
      </p:sp>
      <p:sp>
        <p:nvSpPr>
          <p:cNvPr id="17" name="テキスト ボックス 16">
            <a:extLst>
              <a:ext uri="{FF2B5EF4-FFF2-40B4-BE49-F238E27FC236}">
                <a16:creationId xmlns:a16="http://schemas.microsoft.com/office/drawing/2014/main" id="{9E9EF1B8-9702-4FD5-840A-0BCEA01FB631}"/>
              </a:ext>
            </a:extLst>
          </p:cNvPr>
          <p:cNvSpPr txBox="1"/>
          <p:nvPr/>
        </p:nvSpPr>
        <p:spPr>
          <a:xfrm>
            <a:off x="6126481" y="2567700"/>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1" name="直線コネクタ 60">
            <a:extLst>
              <a:ext uri="{FF2B5EF4-FFF2-40B4-BE49-F238E27FC236}">
                <a16:creationId xmlns:a16="http://schemas.microsoft.com/office/drawing/2014/main" id="{BBCDF160-9763-4CF3-B883-040867E12756}"/>
              </a:ext>
            </a:extLst>
          </p:cNvPr>
          <p:cNvCxnSpPr>
            <a:cxnSpLocks/>
          </p:cNvCxnSpPr>
          <p:nvPr/>
        </p:nvCxnSpPr>
        <p:spPr>
          <a:xfrm flipV="1">
            <a:off x="6126481" y="2662544"/>
            <a:ext cx="868818" cy="434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EE1FBAFA-A80F-456F-BE31-9A859CE1FBC5}"/>
              </a:ext>
            </a:extLst>
          </p:cNvPr>
          <p:cNvSpPr txBox="1"/>
          <p:nvPr/>
        </p:nvSpPr>
        <p:spPr>
          <a:xfrm>
            <a:off x="3234657" y="2526836"/>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3" name="直線コネクタ 62">
            <a:extLst>
              <a:ext uri="{FF2B5EF4-FFF2-40B4-BE49-F238E27FC236}">
                <a16:creationId xmlns:a16="http://schemas.microsoft.com/office/drawing/2014/main" id="{EC44BA4C-8006-4EEB-8714-57FC2D2DDC17}"/>
              </a:ext>
            </a:extLst>
          </p:cNvPr>
          <p:cNvCxnSpPr>
            <a:cxnSpLocks/>
          </p:cNvCxnSpPr>
          <p:nvPr/>
        </p:nvCxnSpPr>
        <p:spPr>
          <a:xfrm flipV="1">
            <a:off x="3234657" y="2673363"/>
            <a:ext cx="848629" cy="38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7F476546-8692-40C2-9DEA-B779F4614821}"/>
              </a:ext>
            </a:extLst>
          </p:cNvPr>
          <p:cNvSpPr txBox="1"/>
          <p:nvPr/>
        </p:nvSpPr>
        <p:spPr>
          <a:xfrm>
            <a:off x="319854" y="2526836"/>
            <a:ext cx="1313891" cy="584775"/>
          </a:xfrm>
          <a:prstGeom prst="rect">
            <a:avLst/>
          </a:prstGeom>
          <a:noFill/>
        </p:spPr>
        <p:txBody>
          <a:bodyPr wrap="square" rtlCol="0">
            <a:spAutoFit/>
          </a:bodyPr>
          <a:lstStyle/>
          <a:p>
            <a:r>
              <a:rPr kumimoji="1" lang="ja-JP" altLang="en-US" sz="1600" dirty="0"/>
              <a:t>予測</a:t>
            </a:r>
            <a:endParaRPr kumimoji="1" lang="en-US" altLang="ja-JP" sz="1600" dirty="0"/>
          </a:p>
          <a:p>
            <a:r>
              <a:rPr lang="ja-JP" altLang="en-US" sz="1600" dirty="0"/>
              <a:t>　　真実</a:t>
            </a:r>
            <a:endParaRPr kumimoji="1" lang="ja-JP" altLang="en-US" sz="1600" dirty="0"/>
          </a:p>
        </p:txBody>
      </p:sp>
      <p:cxnSp>
        <p:nvCxnSpPr>
          <p:cNvPr id="65" name="直線コネクタ 64">
            <a:extLst>
              <a:ext uri="{FF2B5EF4-FFF2-40B4-BE49-F238E27FC236}">
                <a16:creationId xmlns:a16="http://schemas.microsoft.com/office/drawing/2014/main" id="{2C959EAA-5952-4F65-82C5-D8A70355623C}"/>
              </a:ext>
            </a:extLst>
          </p:cNvPr>
          <p:cNvCxnSpPr>
            <a:cxnSpLocks/>
          </p:cNvCxnSpPr>
          <p:nvPr/>
        </p:nvCxnSpPr>
        <p:spPr>
          <a:xfrm flipV="1">
            <a:off x="319854" y="2673363"/>
            <a:ext cx="848629" cy="38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6A509874-C1C6-40BC-B7A6-BC44819FFF62}"/>
              </a:ext>
            </a:extLst>
          </p:cNvPr>
          <p:cNvSpPr txBox="1"/>
          <p:nvPr/>
        </p:nvSpPr>
        <p:spPr>
          <a:xfrm>
            <a:off x="4228373" y="2710545"/>
            <a:ext cx="664142" cy="369332"/>
          </a:xfrm>
          <a:prstGeom prst="rect">
            <a:avLst/>
          </a:prstGeom>
          <a:noFill/>
        </p:spPr>
        <p:txBody>
          <a:bodyPr wrap="square" rtlCol="0">
            <a:spAutoFit/>
          </a:bodyPr>
          <a:lstStyle/>
          <a:p>
            <a:r>
              <a:rPr kumimoji="1" lang="ja-JP" altLang="en-US" dirty="0"/>
              <a:t>陽性</a:t>
            </a:r>
          </a:p>
        </p:txBody>
      </p:sp>
      <p:sp>
        <p:nvSpPr>
          <p:cNvPr id="23" name="テキスト ボックス 22">
            <a:extLst>
              <a:ext uri="{FF2B5EF4-FFF2-40B4-BE49-F238E27FC236}">
                <a16:creationId xmlns:a16="http://schemas.microsoft.com/office/drawing/2014/main" id="{CD945690-854B-4953-A09F-7BB46D558417}"/>
              </a:ext>
            </a:extLst>
          </p:cNvPr>
          <p:cNvSpPr txBox="1"/>
          <p:nvPr/>
        </p:nvSpPr>
        <p:spPr>
          <a:xfrm>
            <a:off x="4936524" y="2717565"/>
            <a:ext cx="664142" cy="369332"/>
          </a:xfrm>
          <a:prstGeom prst="rect">
            <a:avLst/>
          </a:prstGeom>
          <a:noFill/>
        </p:spPr>
        <p:txBody>
          <a:bodyPr wrap="square" rtlCol="0">
            <a:spAutoFit/>
          </a:bodyPr>
          <a:lstStyle/>
          <a:p>
            <a:r>
              <a:rPr kumimoji="1" lang="ja-JP" altLang="en-US" dirty="0"/>
              <a:t>陰性</a:t>
            </a:r>
          </a:p>
        </p:txBody>
      </p:sp>
      <p:sp>
        <p:nvSpPr>
          <p:cNvPr id="25" name="テキスト ボックス 24">
            <a:extLst>
              <a:ext uri="{FF2B5EF4-FFF2-40B4-BE49-F238E27FC236}">
                <a16:creationId xmlns:a16="http://schemas.microsoft.com/office/drawing/2014/main" id="{3B82C59A-7F2C-4F2B-A863-B71B80F7466F}"/>
              </a:ext>
            </a:extLst>
          </p:cNvPr>
          <p:cNvSpPr txBox="1"/>
          <p:nvPr/>
        </p:nvSpPr>
        <p:spPr>
          <a:xfrm>
            <a:off x="1336549" y="2748936"/>
            <a:ext cx="664142" cy="369332"/>
          </a:xfrm>
          <a:prstGeom prst="rect">
            <a:avLst/>
          </a:prstGeom>
          <a:noFill/>
        </p:spPr>
        <p:txBody>
          <a:bodyPr wrap="square" rtlCol="0">
            <a:spAutoFit/>
          </a:bodyPr>
          <a:lstStyle/>
          <a:p>
            <a:r>
              <a:rPr kumimoji="1" lang="ja-JP" altLang="en-US" dirty="0"/>
              <a:t>陽性</a:t>
            </a:r>
          </a:p>
        </p:txBody>
      </p:sp>
      <p:sp>
        <p:nvSpPr>
          <p:cNvPr id="27" name="テキスト ボックス 26">
            <a:extLst>
              <a:ext uri="{FF2B5EF4-FFF2-40B4-BE49-F238E27FC236}">
                <a16:creationId xmlns:a16="http://schemas.microsoft.com/office/drawing/2014/main" id="{10BB3062-93D6-43D4-8F8B-B1D6ADD00A83}"/>
              </a:ext>
            </a:extLst>
          </p:cNvPr>
          <p:cNvSpPr txBox="1"/>
          <p:nvPr/>
        </p:nvSpPr>
        <p:spPr>
          <a:xfrm>
            <a:off x="2044700" y="2755956"/>
            <a:ext cx="664142" cy="369332"/>
          </a:xfrm>
          <a:prstGeom prst="rect">
            <a:avLst/>
          </a:prstGeom>
          <a:noFill/>
        </p:spPr>
        <p:txBody>
          <a:bodyPr wrap="square" rtlCol="0">
            <a:spAutoFit/>
          </a:bodyPr>
          <a:lstStyle/>
          <a:p>
            <a:r>
              <a:rPr kumimoji="1" lang="ja-JP" altLang="en-US" dirty="0"/>
              <a:t>陰性</a:t>
            </a:r>
          </a:p>
        </p:txBody>
      </p:sp>
      <p:sp>
        <p:nvSpPr>
          <p:cNvPr id="30" name="テキスト ボックス 29">
            <a:extLst>
              <a:ext uri="{FF2B5EF4-FFF2-40B4-BE49-F238E27FC236}">
                <a16:creationId xmlns:a16="http://schemas.microsoft.com/office/drawing/2014/main" id="{B32AF288-918F-4BC3-94E7-6F2009C200AC}"/>
              </a:ext>
            </a:extLst>
          </p:cNvPr>
          <p:cNvSpPr txBox="1"/>
          <p:nvPr/>
        </p:nvSpPr>
        <p:spPr>
          <a:xfrm>
            <a:off x="1070079" y="5781128"/>
            <a:ext cx="7814390" cy="954107"/>
          </a:xfrm>
          <a:prstGeom prst="rect">
            <a:avLst/>
          </a:prstGeom>
          <a:noFill/>
          <a:ln w="25400">
            <a:solidFill>
              <a:srgbClr val="FF0000"/>
            </a:solidFill>
          </a:ln>
        </p:spPr>
        <p:txBody>
          <a:bodyPr wrap="square" rtlCol="0">
            <a:spAutoFit/>
          </a:bodyPr>
          <a:lstStyle/>
          <a:p>
            <a:r>
              <a:rPr kumimoji="1" lang="ja-JP" altLang="en-US" sz="2800" b="1" dirty="0"/>
              <a:t>統計、機械学習は目的を設定してくれない。</a:t>
            </a:r>
            <a:endParaRPr kumimoji="1" lang="en-US" altLang="ja-JP" sz="2800" b="1" dirty="0"/>
          </a:p>
          <a:p>
            <a:r>
              <a:rPr kumimoji="1" lang="ja-JP" altLang="en-US" sz="2800" b="1" dirty="0"/>
              <a:t>機械学習の目的は人間が決める</a:t>
            </a:r>
          </a:p>
        </p:txBody>
      </p:sp>
    </p:spTree>
    <p:extLst>
      <p:ext uri="{BB962C8B-B14F-4D97-AF65-F5344CB8AC3E}">
        <p14:creationId xmlns:p14="http://schemas.microsoft.com/office/powerpoint/2010/main" val="158143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データの収集</a:t>
            </a:r>
          </a:p>
        </p:txBody>
      </p:sp>
      <p:sp>
        <p:nvSpPr>
          <p:cNvPr id="4" name="テキスト ボックス 3">
            <a:extLst>
              <a:ext uri="{FF2B5EF4-FFF2-40B4-BE49-F238E27FC236}">
                <a16:creationId xmlns:a16="http://schemas.microsoft.com/office/drawing/2014/main" id="{6F275625-BED6-43D9-999A-324E3BE8229C}"/>
              </a:ext>
            </a:extLst>
          </p:cNvPr>
          <p:cNvSpPr txBox="1"/>
          <p:nvPr/>
        </p:nvSpPr>
        <p:spPr>
          <a:xfrm>
            <a:off x="273250" y="1046416"/>
            <a:ext cx="11525050" cy="1631216"/>
          </a:xfrm>
          <a:prstGeom prst="rect">
            <a:avLst/>
          </a:prstGeom>
          <a:noFill/>
        </p:spPr>
        <p:txBody>
          <a:bodyPr wrap="square" rtlCol="0">
            <a:spAutoFit/>
          </a:bodyPr>
          <a:lstStyle/>
          <a:p>
            <a:r>
              <a:rPr kumimoji="1" lang="ja-JP" altLang="en-US" sz="2000" dirty="0"/>
              <a:t>サンプルサイズはどれぐらい必要か</a:t>
            </a:r>
            <a:endParaRPr kumimoji="1" lang="en-US" altLang="ja-JP" sz="2000" dirty="0"/>
          </a:p>
          <a:p>
            <a:r>
              <a:rPr lang="ja-JP" altLang="en-US" sz="2000" dirty="0"/>
              <a:t>→</a:t>
            </a:r>
            <a:r>
              <a:rPr lang="ja-JP" altLang="en-US" sz="2000" b="1" dirty="0"/>
              <a:t>データによる</a:t>
            </a:r>
            <a:endParaRPr lang="en-US" altLang="ja-JP" sz="2000" b="1" dirty="0"/>
          </a:p>
          <a:p>
            <a:r>
              <a:rPr kumimoji="1" lang="ja-JP" altLang="en-US" sz="2000" dirty="0"/>
              <a:t>　機械学習は多くのデータがある方が精度が良くなるが、データの質がよければ少なくてもよい</a:t>
            </a:r>
            <a:endParaRPr kumimoji="1" lang="en-US" altLang="ja-JP" sz="2000" dirty="0"/>
          </a:p>
          <a:p>
            <a:r>
              <a:rPr lang="ja-JP" altLang="en-US" sz="2000" dirty="0"/>
              <a:t>→</a:t>
            </a:r>
            <a:r>
              <a:rPr lang="ja-JP" altLang="en-US" sz="2000" b="1" dirty="0"/>
              <a:t>目的による</a:t>
            </a:r>
            <a:endParaRPr lang="en-US" altLang="ja-JP" sz="2000" b="1" dirty="0"/>
          </a:p>
          <a:p>
            <a:r>
              <a:rPr kumimoji="1" lang="ja-JP" altLang="en-US" sz="2000" dirty="0"/>
              <a:t>　精度が</a:t>
            </a:r>
            <a:r>
              <a:rPr kumimoji="1" lang="en-US" altLang="ja-JP" sz="2000" dirty="0"/>
              <a:t>99%</a:t>
            </a:r>
            <a:r>
              <a:rPr kumimoji="1" lang="ja-JP" altLang="en-US" sz="2000" dirty="0"/>
              <a:t>必要か、</a:t>
            </a:r>
            <a:r>
              <a:rPr kumimoji="1" lang="en-US" altLang="ja-JP" sz="2000" dirty="0"/>
              <a:t>80%</a:t>
            </a:r>
            <a:r>
              <a:rPr kumimoji="1" lang="ja-JP" altLang="en-US" sz="2000" dirty="0"/>
              <a:t>必要かは目的に依存</a:t>
            </a:r>
          </a:p>
        </p:txBody>
      </p:sp>
      <p:sp>
        <p:nvSpPr>
          <p:cNvPr id="5" name="テキスト ボックス 4">
            <a:extLst>
              <a:ext uri="{FF2B5EF4-FFF2-40B4-BE49-F238E27FC236}">
                <a16:creationId xmlns:a16="http://schemas.microsoft.com/office/drawing/2014/main" id="{E2D89A41-3B1E-4FDA-884C-9430C77AA7AE}"/>
              </a:ext>
            </a:extLst>
          </p:cNvPr>
          <p:cNvSpPr txBox="1"/>
          <p:nvPr/>
        </p:nvSpPr>
        <p:spPr>
          <a:xfrm>
            <a:off x="337284" y="3763707"/>
            <a:ext cx="3455469" cy="369332"/>
          </a:xfrm>
          <a:prstGeom prst="rect">
            <a:avLst/>
          </a:prstGeom>
          <a:noFill/>
        </p:spPr>
        <p:txBody>
          <a:bodyPr wrap="square" rtlCol="0">
            <a:spAutoFit/>
          </a:bodyPr>
          <a:lstStyle/>
          <a:p>
            <a:r>
              <a:rPr kumimoji="1" lang="ja-JP" altLang="en-US" dirty="0"/>
              <a:t>太陽電池の効率を予測</a:t>
            </a:r>
          </a:p>
        </p:txBody>
      </p:sp>
      <p:pic>
        <p:nvPicPr>
          <p:cNvPr id="6" name="Picture 4" descr="画像">
            <a:extLst>
              <a:ext uri="{FF2B5EF4-FFF2-40B4-BE49-F238E27FC236}">
                <a16:creationId xmlns:a16="http://schemas.microsoft.com/office/drawing/2014/main" id="{72892F7F-F4D0-4729-8A58-C7D30E7596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164" b="44121"/>
          <a:stretch/>
        </p:blipFill>
        <p:spPr bwMode="auto">
          <a:xfrm>
            <a:off x="303314" y="4364458"/>
            <a:ext cx="2502653" cy="170312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E8C38A2-B4BA-46B8-9E32-2EB4DD9F99AF}"/>
              </a:ext>
            </a:extLst>
          </p:cNvPr>
          <p:cNvSpPr txBox="1"/>
          <p:nvPr/>
        </p:nvSpPr>
        <p:spPr>
          <a:xfrm>
            <a:off x="489904" y="6206548"/>
            <a:ext cx="3455469" cy="246221"/>
          </a:xfrm>
          <a:prstGeom prst="rect">
            <a:avLst/>
          </a:prstGeom>
          <a:noFill/>
        </p:spPr>
        <p:txBody>
          <a:bodyPr wrap="square" rtlCol="0">
            <a:spAutoFit/>
          </a:bodyPr>
          <a:lstStyle/>
          <a:p>
            <a:r>
              <a:rPr kumimoji="1" lang="en-US" altLang="ja-JP" sz="1000" dirty="0"/>
              <a:t>H. </a:t>
            </a:r>
            <a:r>
              <a:rPr kumimoji="1" lang="en-US" altLang="ja-JP" sz="1000" dirty="0" err="1"/>
              <a:t>Sahu</a:t>
            </a:r>
            <a:r>
              <a:rPr kumimoji="1" lang="en-US" altLang="ja-JP" sz="1000" dirty="0"/>
              <a:t> et al. Adv. Ener. </a:t>
            </a:r>
            <a:r>
              <a:rPr lang="en-US" altLang="ja-JP" sz="1000" dirty="0"/>
              <a:t>M</a:t>
            </a:r>
            <a:r>
              <a:rPr kumimoji="1" lang="en-US" altLang="ja-JP" sz="1000" dirty="0"/>
              <a:t>at. 8,1801032 (2018)</a:t>
            </a:r>
            <a:endParaRPr kumimoji="1" lang="ja-JP" altLang="en-US" sz="1000" dirty="0"/>
          </a:p>
        </p:txBody>
      </p:sp>
      <p:sp>
        <p:nvSpPr>
          <p:cNvPr id="8" name="テキスト ボックス 7">
            <a:extLst>
              <a:ext uri="{FF2B5EF4-FFF2-40B4-BE49-F238E27FC236}">
                <a16:creationId xmlns:a16="http://schemas.microsoft.com/office/drawing/2014/main" id="{10F78EDA-0312-4800-AD30-E67531A747FE}"/>
              </a:ext>
            </a:extLst>
          </p:cNvPr>
          <p:cNvSpPr txBox="1"/>
          <p:nvPr/>
        </p:nvSpPr>
        <p:spPr>
          <a:xfrm>
            <a:off x="2795337" y="4912713"/>
            <a:ext cx="3455469" cy="1200329"/>
          </a:xfrm>
          <a:prstGeom prst="rect">
            <a:avLst/>
          </a:prstGeom>
          <a:noFill/>
        </p:spPr>
        <p:txBody>
          <a:bodyPr wrap="square" rtlCol="0">
            <a:spAutoFit/>
          </a:bodyPr>
          <a:lstStyle/>
          <a:p>
            <a:r>
              <a:rPr kumimoji="1" lang="ja-JP" altLang="en-US" dirty="0"/>
              <a:t>特徴量　</a:t>
            </a:r>
            <a:r>
              <a:rPr kumimoji="1" lang="en-US" altLang="ja-JP" dirty="0"/>
              <a:t>13</a:t>
            </a:r>
            <a:r>
              <a:rPr kumimoji="1" lang="ja-JP" altLang="en-US" dirty="0"/>
              <a:t>次元</a:t>
            </a:r>
            <a:endParaRPr kumimoji="1" lang="en-US" altLang="ja-JP" dirty="0"/>
          </a:p>
          <a:p>
            <a:r>
              <a:rPr kumimoji="1" lang="ja-JP" altLang="en-US" dirty="0"/>
              <a:t>実験系　</a:t>
            </a:r>
            <a:r>
              <a:rPr kumimoji="1" lang="en-US" altLang="ja-JP" dirty="0"/>
              <a:t>280</a:t>
            </a:r>
          </a:p>
          <a:p>
            <a:r>
              <a:rPr lang="ja-JP" altLang="en-US" dirty="0"/>
              <a:t>手法　</a:t>
            </a:r>
            <a:r>
              <a:rPr lang="en-US" altLang="ja-JP" b="0" i="0" dirty="0">
                <a:solidFill>
                  <a:srgbClr val="000000"/>
                </a:solidFill>
                <a:effectLst/>
                <a:latin typeface="Roboto"/>
              </a:rPr>
              <a:t>Deep Learning</a:t>
            </a:r>
            <a:r>
              <a:rPr lang="ja-JP" altLang="en-US" b="0" i="0" dirty="0">
                <a:solidFill>
                  <a:srgbClr val="000000"/>
                </a:solidFill>
                <a:effectLst/>
                <a:latin typeface="Roboto"/>
              </a:rPr>
              <a:t>など</a:t>
            </a:r>
            <a:endParaRPr kumimoji="1" lang="en-US" altLang="ja-JP" dirty="0"/>
          </a:p>
          <a:p>
            <a:endParaRPr kumimoji="1" lang="ja-JP" altLang="en-US" dirty="0"/>
          </a:p>
        </p:txBody>
      </p:sp>
      <p:sp>
        <p:nvSpPr>
          <p:cNvPr id="9" name="テキスト ボックス 8">
            <a:extLst>
              <a:ext uri="{FF2B5EF4-FFF2-40B4-BE49-F238E27FC236}">
                <a16:creationId xmlns:a16="http://schemas.microsoft.com/office/drawing/2014/main" id="{B96E6B6E-3566-43A4-B078-3032304E40A8}"/>
              </a:ext>
            </a:extLst>
          </p:cNvPr>
          <p:cNvSpPr txBox="1"/>
          <p:nvPr/>
        </p:nvSpPr>
        <p:spPr>
          <a:xfrm>
            <a:off x="5888235" y="3836676"/>
            <a:ext cx="3745834" cy="369332"/>
          </a:xfrm>
          <a:prstGeom prst="rect">
            <a:avLst/>
          </a:prstGeom>
          <a:noFill/>
        </p:spPr>
        <p:txBody>
          <a:bodyPr wrap="square" rtlCol="0">
            <a:spAutoFit/>
          </a:bodyPr>
          <a:lstStyle/>
          <a:p>
            <a:r>
              <a:rPr kumimoji="1" lang="ja-JP" altLang="en-US" dirty="0"/>
              <a:t>単分子計測による</a:t>
            </a:r>
            <a:r>
              <a:rPr kumimoji="1" lang="en-US" altLang="ja-JP" dirty="0"/>
              <a:t>DNA</a:t>
            </a:r>
            <a:r>
              <a:rPr kumimoji="1" lang="ja-JP" altLang="en-US" dirty="0"/>
              <a:t>塩基の識別</a:t>
            </a:r>
          </a:p>
        </p:txBody>
      </p:sp>
      <p:pic>
        <p:nvPicPr>
          <p:cNvPr id="10" name="Picture 8">
            <a:extLst>
              <a:ext uri="{FF2B5EF4-FFF2-40B4-BE49-F238E27FC236}">
                <a16:creationId xmlns:a16="http://schemas.microsoft.com/office/drawing/2014/main" id="{074AF3F5-19EE-4184-8482-B6BB72D90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9654" y="4364458"/>
            <a:ext cx="2046973" cy="1965094"/>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0D12731-C512-4CB2-B823-1B31D099FB93}"/>
              </a:ext>
            </a:extLst>
          </p:cNvPr>
          <p:cNvSpPr txBox="1"/>
          <p:nvPr/>
        </p:nvSpPr>
        <p:spPr>
          <a:xfrm>
            <a:off x="8246627" y="5721252"/>
            <a:ext cx="2451232" cy="400110"/>
          </a:xfrm>
          <a:prstGeom prst="rect">
            <a:avLst/>
          </a:prstGeom>
          <a:noFill/>
        </p:spPr>
        <p:txBody>
          <a:bodyPr wrap="square">
            <a:spAutoFit/>
          </a:bodyPr>
          <a:lstStyle/>
          <a:p>
            <a:r>
              <a:rPr lang="en-US" altLang="ja-JP" sz="1000" b="0" dirty="0">
                <a:solidFill>
                  <a:srgbClr val="000000"/>
                </a:solidFill>
                <a:effectLst/>
                <a:latin typeface="Roboto"/>
              </a:rPr>
              <a:t>M. Taniguchi </a:t>
            </a:r>
            <a:r>
              <a:rPr lang="en-US" altLang="ja-JP" sz="1000" b="0" i="1" dirty="0">
                <a:solidFill>
                  <a:srgbClr val="000000"/>
                </a:solidFill>
                <a:effectLst/>
                <a:latin typeface="Roboto"/>
              </a:rPr>
              <a:t>et al. Phys. Chem. C</a:t>
            </a:r>
            <a:r>
              <a:rPr lang="en-US" altLang="ja-JP" sz="1000" b="0" i="0" dirty="0">
                <a:solidFill>
                  <a:srgbClr val="000000"/>
                </a:solidFill>
                <a:effectLst/>
                <a:latin typeface="Roboto"/>
              </a:rPr>
              <a:t> 2019, 123, 25, 15867–15873</a:t>
            </a:r>
            <a:endParaRPr lang="ja-JP" altLang="en-US" sz="1000" dirty="0"/>
          </a:p>
        </p:txBody>
      </p:sp>
      <p:sp>
        <p:nvSpPr>
          <p:cNvPr id="12" name="テキスト ボックス 11">
            <a:extLst>
              <a:ext uri="{FF2B5EF4-FFF2-40B4-BE49-F238E27FC236}">
                <a16:creationId xmlns:a16="http://schemas.microsoft.com/office/drawing/2014/main" id="{75428AA8-343A-43A0-B98A-5D80A884D248}"/>
              </a:ext>
            </a:extLst>
          </p:cNvPr>
          <p:cNvSpPr txBox="1"/>
          <p:nvPr/>
        </p:nvSpPr>
        <p:spPr>
          <a:xfrm>
            <a:off x="8246627" y="4352867"/>
            <a:ext cx="3455469" cy="1477328"/>
          </a:xfrm>
          <a:prstGeom prst="rect">
            <a:avLst/>
          </a:prstGeom>
          <a:noFill/>
        </p:spPr>
        <p:txBody>
          <a:bodyPr wrap="square" rtlCol="0">
            <a:spAutoFit/>
          </a:bodyPr>
          <a:lstStyle/>
          <a:p>
            <a:r>
              <a:rPr kumimoji="1" lang="en-US" altLang="ja-JP" dirty="0"/>
              <a:t>4</a:t>
            </a:r>
            <a:r>
              <a:rPr kumimoji="1" lang="ja-JP" altLang="en-US" dirty="0"/>
              <a:t>塩基</a:t>
            </a:r>
            <a:endParaRPr kumimoji="1" lang="en-US" altLang="ja-JP" dirty="0"/>
          </a:p>
          <a:p>
            <a:r>
              <a:rPr kumimoji="1" lang="ja-JP" altLang="en-US" dirty="0"/>
              <a:t>特徴量　</a:t>
            </a:r>
            <a:r>
              <a:rPr kumimoji="1" lang="en-US" altLang="ja-JP" dirty="0"/>
              <a:t>10</a:t>
            </a:r>
            <a:r>
              <a:rPr kumimoji="1" lang="ja-JP" altLang="en-US" dirty="0"/>
              <a:t>次元</a:t>
            </a:r>
            <a:endParaRPr kumimoji="1" lang="en-US" altLang="ja-JP" dirty="0"/>
          </a:p>
          <a:p>
            <a:r>
              <a:rPr kumimoji="1" lang="ja-JP" altLang="en-US" dirty="0"/>
              <a:t>シグナル数　</a:t>
            </a:r>
            <a:r>
              <a:rPr kumimoji="1" lang="en-US" altLang="ja-JP" dirty="0"/>
              <a:t>1000</a:t>
            </a:r>
          </a:p>
          <a:p>
            <a:r>
              <a:rPr lang="ja-JP" altLang="en-US" dirty="0"/>
              <a:t>手法　</a:t>
            </a:r>
            <a:r>
              <a:rPr lang="en-US" altLang="ja-JP" b="0" i="0" dirty="0">
                <a:solidFill>
                  <a:srgbClr val="000000"/>
                </a:solidFill>
                <a:effectLst/>
                <a:latin typeface="Roboto"/>
              </a:rPr>
              <a:t>Random forest</a:t>
            </a:r>
            <a:endParaRPr kumimoji="1" lang="en-US" altLang="ja-JP" dirty="0"/>
          </a:p>
          <a:p>
            <a:endParaRPr kumimoji="1" lang="ja-JP" altLang="en-US" dirty="0"/>
          </a:p>
        </p:txBody>
      </p:sp>
      <p:sp>
        <p:nvSpPr>
          <p:cNvPr id="13" name="テキスト ボックス 12">
            <a:extLst>
              <a:ext uri="{FF2B5EF4-FFF2-40B4-BE49-F238E27FC236}">
                <a16:creationId xmlns:a16="http://schemas.microsoft.com/office/drawing/2014/main" id="{17D47CA8-8F52-489F-A619-D2B93EF62681}"/>
              </a:ext>
            </a:extLst>
          </p:cNvPr>
          <p:cNvSpPr txBox="1"/>
          <p:nvPr/>
        </p:nvSpPr>
        <p:spPr>
          <a:xfrm>
            <a:off x="52137" y="3374820"/>
            <a:ext cx="3455469" cy="369332"/>
          </a:xfrm>
          <a:prstGeom prst="rect">
            <a:avLst/>
          </a:prstGeom>
          <a:noFill/>
        </p:spPr>
        <p:txBody>
          <a:bodyPr wrap="square" rtlCol="0">
            <a:spAutoFit/>
          </a:bodyPr>
          <a:lstStyle/>
          <a:p>
            <a:r>
              <a:rPr kumimoji="1" lang="ja-JP" altLang="en-US" dirty="0"/>
              <a:t>先行研究のサンプルサイズ</a:t>
            </a:r>
          </a:p>
        </p:txBody>
      </p:sp>
    </p:spTree>
    <p:extLst>
      <p:ext uri="{BB962C8B-B14F-4D97-AF65-F5344CB8AC3E}">
        <p14:creationId xmlns:p14="http://schemas.microsoft.com/office/powerpoint/2010/main" val="2263682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データの前処理</a:t>
            </a:r>
          </a:p>
        </p:txBody>
      </p:sp>
      <p:sp>
        <p:nvSpPr>
          <p:cNvPr id="4" name="テキスト ボックス 3">
            <a:extLst>
              <a:ext uri="{FF2B5EF4-FFF2-40B4-BE49-F238E27FC236}">
                <a16:creationId xmlns:a16="http://schemas.microsoft.com/office/drawing/2014/main" id="{A2B92533-45B4-4E64-930E-E9A9E8C7931F}"/>
              </a:ext>
            </a:extLst>
          </p:cNvPr>
          <p:cNvSpPr txBox="1"/>
          <p:nvPr/>
        </p:nvSpPr>
        <p:spPr>
          <a:xfrm>
            <a:off x="292821" y="975031"/>
            <a:ext cx="10161861" cy="1569660"/>
          </a:xfrm>
          <a:prstGeom prst="rect">
            <a:avLst/>
          </a:prstGeom>
          <a:noFill/>
        </p:spPr>
        <p:txBody>
          <a:bodyPr wrap="square">
            <a:spAutoFit/>
          </a:bodyPr>
          <a:lstStyle/>
          <a:p>
            <a:r>
              <a:rPr lang="ja-JP" altLang="en-US" sz="2400" dirty="0"/>
              <a:t>データを機械学習に用いることができるようにする。</a:t>
            </a:r>
            <a:endParaRPr lang="en-US" altLang="ja-JP" sz="2400" dirty="0"/>
          </a:p>
          <a:p>
            <a:r>
              <a:rPr lang="ja-JP" altLang="en-US" sz="2400" dirty="0"/>
              <a:t>・欠損データの除去</a:t>
            </a:r>
            <a:endParaRPr lang="en-US" altLang="ja-JP" sz="2400" dirty="0"/>
          </a:p>
          <a:p>
            <a:r>
              <a:rPr lang="ja-JP" altLang="en-US" sz="2400" dirty="0"/>
              <a:t>・実験データの修正　</a:t>
            </a:r>
            <a:r>
              <a:rPr lang="en-US" altLang="ja-JP" sz="2400" dirty="0"/>
              <a:t>ex.</a:t>
            </a:r>
            <a:r>
              <a:rPr lang="ja-JP" altLang="en-US" sz="2400" dirty="0"/>
              <a:t>各種較正</a:t>
            </a:r>
            <a:endParaRPr lang="en-US" altLang="ja-JP" sz="2400" dirty="0"/>
          </a:p>
          <a:p>
            <a:r>
              <a:rPr lang="en-US" altLang="ja-JP" sz="2400" dirty="0"/>
              <a:t>			</a:t>
            </a:r>
            <a:r>
              <a:rPr lang="ja-JP" altLang="en-US" sz="2400" dirty="0"/>
              <a:t>　　 ラマンスペクトルの宇宙線ピークの除去など</a:t>
            </a:r>
          </a:p>
        </p:txBody>
      </p:sp>
      <p:sp>
        <p:nvSpPr>
          <p:cNvPr id="7" name="テキスト ボックス 6">
            <a:extLst>
              <a:ext uri="{FF2B5EF4-FFF2-40B4-BE49-F238E27FC236}">
                <a16:creationId xmlns:a16="http://schemas.microsoft.com/office/drawing/2014/main" id="{5A7AFDC7-F1B4-4F8A-A373-7EDF198479C7}"/>
              </a:ext>
            </a:extLst>
          </p:cNvPr>
          <p:cNvSpPr txBox="1"/>
          <p:nvPr/>
        </p:nvSpPr>
        <p:spPr>
          <a:xfrm>
            <a:off x="292821" y="2767644"/>
            <a:ext cx="10823198" cy="1200329"/>
          </a:xfrm>
          <a:prstGeom prst="rect">
            <a:avLst/>
          </a:prstGeom>
          <a:noFill/>
        </p:spPr>
        <p:txBody>
          <a:bodyPr wrap="square">
            <a:spAutoFit/>
          </a:bodyPr>
          <a:lstStyle/>
          <a:p>
            <a:r>
              <a:rPr lang="ja-JP" altLang="en-US" sz="2400" dirty="0"/>
              <a:t>データの標準化</a:t>
            </a:r>
            <a:endParaRPr lang="en-US" altLang="ja-JP" sz="2400" dirty="0"/>
          </a:p>
          <a:p>
            <a:r>
              <a:rPr lang="ja-JP" altLang="en-US" sz="2400" dirty="0"/>
              <a:t>・各データの平均を</a:t>
            </a:r>
            <a:r>
              <a:rPr lang="en-US" altLang="ja-JP" sz="2400" dirty="0"/>
              <a:t>0,</a:t>
            </a:r>
            <a:r>
              <a:rPr lang="ja-JP" altLang="en-US" sz="2400" dirty="0"/>
              <a:t>標準偏差が１になるようにデータを変換</a:t>
            </a:r>
            <a:endParaRPr lang="en-US" altLang="ja-JP" sz="2400" dirty="0"/>
          </a:p>
          <a:p>
            <a:endParaRPr lang="en-US" altLang="ja-JP" sz="2400" dirty="0"/>
          </a:p>
        </p:txBody>
      </p:sp>
      <p:sp>
        <p:nvSpPr>
          <p:cNvPr id="12" name="矢印: 下 11">
            <a:extLst>
              <a:ext uri="{FF2B5EF4-FFF2-40B4-BE49-F238E27FC236}">
                <a16:creationId xmlns:a16="http://schemas.microsoft.com/office/drawing/2014/main" id="{C6F51A47-0B1F-4071-9A1F-B6091883078A}"/>
              </a:ext>
            </a:extLst>
          </p:cNvPr>
          <p:cNvSpPr/>
          <p:nvPr/>
        </p:nvSpPr>
        <p:spPr>
          <a:xfrm rot="16200000">
            <a:off x="4741792" y="4505558"/>
            <a:ext cx="527136" cy="918012"/>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08F52C6-7ECC-4963-89FC-C5A0A416A8EC}"/>
              </a:ext>
            </a:extLst>
          </p:cNvPr>
          <p:cNvPicPr>
            <a:picLocks noChangeAspect="1"/>
          </p:cNvPicPr>
          <p:nvPr/>
        </p:nvPicPr>
        <p:blipFill>
          <a:blip r:embed="rId2"/>
          <a:stretch>
            <a:fillRect/>
          </a:stretch>
        </p:blipFill>
        <p:spPr>
          <a:xfrm>
            <a:off x="902576" y="3837994"/>
            <a:ext cx="3375253" cy="2253137"/>
          </a:xfrm>
          <a:prstGeom prst="rect">
            <a:avLst/>
          </a:prstGeom>
        </p:spPr>
      </p:pic>
      <p:pic>
        <p:nvPicPr>
          <p:cNvPr id="13" name="図 12">
            <a:extLst>
              <a:ext uri="{FF2B5EF4-FFF2-40B4-BE49-F238E27FC236}">
                <a16:creationId xmlns:a16="http://schemas.microsoft.com/office/drawing/2014/main" id="{658DCA61-CFAA-447E-A9BD-5E5907E98374}"/>
              </a:ext>
            </a:extLst>
          </p:cNvPr>
          <p:cNvPicPr>
            <a:picLocks noChangeAspect="1"/>
          </p:cNvPicPr>
          <p:nvPr/>
        </p:nvPicPr>
        <p:blipFill>
          <a:blip r:embed="rId3"/>
          <a:stretch>
            <a:fillRect/>
          </a:stretch>
        </p:blipFill>
        <p:spPr>
          <a:xfrm>
            <a:off x="6096000" y="3813549"/>
            <a:ext cx="3281960" cy="2213614"/>
          </a:xfrm>
          <a:prstGeom prst="rect">
            <a:avLst/>
          </a:prstGeom>
        </p:spPr>
      </p:pic>
      <p:sp>
        <p:nvSpPr>
          <p:cNvPr id="18" name="テキスト ボックス 17">
            <a:extLst>
              <a:ext uri="{FF2B5EF4-FFF2-40B4-BE49-F238E27FC236}">
                <a16:creationId xmlns:a16="http://schemas.microsoft.com/office/drawing/2014/main" id="{6B2000C3-0929-48B8-A37C-4DBBAB1B287A}"/>
              </a:ext>
            </a:extLst>
          </p:cNvPr>
          <p:cNvSpPr txBox="1"/>
          <p:nvPr/>
        </p:nvSpPr>
        <p:spPr>
          <a:xfrm>
            <a:off x="4546354" y="4234549"/>
            <a:ext cx="6220326" cy="369332"/>
          </a:xfrm>
          <a:prstGeom prst="rect">
            <a:avLst/>
          </a:prstGeom>
          <a:noFill/>
        </p:spPr>
        <p:txBody>
          <a:bodyPr wrap="square">
            <a:spAutoFit/>
          </a:bodyPr>
          <a:lstStyle/>
          <a:p>
            <a:r>
              <a:rPr lang="ja-JP" altLang="en-US" sz="1800" dirty="0"/>
              <a:t>標準化</a:t>
            </a:r>
            <a:endParaRPr lang="en-US" altLang="ja-JP" sz="1800" dirty="0"/>
          </a:p>
        </p:txBody>
      </p:sp>
    </p:spTree>
    <p:extLst>
      <p:ext uri="{BB962C8B-B14F-4D97-AF65-F5344CB8AC3E}">
        <p14:creationId xmlns:p14="http://schemas.microsoft.com/office/powerpoint/2010/main" val="17295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アルゴリズムの選定</a:t>
            </a:r>
          </a:p>
        </p:txBody>
      </p:sp>
      <p:pic>
        <p:nvPicPr>
          <p:cNvPr id="8194" name="Picture 2" descr="Input data, Nearest Neighbors, Linear SVM, RBF SVM, Gaussian Process, Decision Tree, Random Forest, Neural Net, AdaBoost, Naive Bayes, QDA">
            <a:extLst>
              <a:ext uri="{FF2B5EF4-FFF2-40B4-BE49-F238E27FC236}">
                <a16:creationId xmlns:a16="http://schemas.microsoft.com/office/drawing/2014/main" id="{4CEBADA2-FCEB-4C62-8826-68725647DB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6354"/>
          <a:stretch/>
        </p:blipFill>
        <p:spPr bwMode="auto">
          <a:xfrm>
            <a:off x="0" y="767343"/>
            <a:ext cx="9055100" cy="4742442"/>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BD4E283C-023C-4ADD-B9CB-0E94D4458B24}"/>
              </a:ext>
            </a:extLst>
          </p:cNvPr>
          <p:cNvSpPr txBox="1"/>
          <p:nvPr/>
        </p:nvSpPr>
        <p:spPr>
          <a:xfrm>
            <a:off x="9855200" y="3429000"/>
            <a:ext cx="1892300" cy="1754326"/>
          </a:xfrm>
          <a:prstGeom prst="rect">
            <a:avLst/>
          </a:prstGeom>
          <a:noFill/>
        </p:spPr>
        <p:txBody>
          <a:bodyPr wrap="square">
            <a:spAutoFit/>
          </a:bodyPr>
          <a:lstStyle/>
          <a:p>
            <a:r>
              <a:rPr lang="ja-JP" altLang="en-US" dirty="0"/>
              <a:t>https://scikit-learn.org/stable/auto_examples/classification/plot_classifier_comparison.html</a:t>
            </a:r>
          </a:p>
        </p:txBody>
      </p:sp>
      <p:sp>
        <p:nvSpPr>
          <p:cNvPr id="30" name="テキスト ボックス 29">
            <a:extLst>
              <a:ext uri="{FF2B5EF4-FFF2-40B4-BE49-F238E27FC236}">
                <a16:creationId xmlns:a16="http://schemas.microsoft.com/office/drawing/2014/main" id="{E8EC0523-4BAC-4FF2-B8E2-321B15E95D7A}"/>
              </a:ext>
            </a:extLst>
          </p:cNvPr>
          <p:cNvSpPr txBox="1"/>
          <p:nvPr/>
        </p:nvSpPr>
        <p:spPr>
          <a:xfrm>
            <a:off x="375215" y="5950150"/>
            <a:ext cx="8794185" cy="461665"/>
          </a:xfrm>
          <a:prstGeom prst="rect">
            <a:avLst/>
          </a:prstGeom>
          <a:noFill/>
          <a:ln w="25400">
            <a:solidFill>
              <a:srgbClr val="FF0000"/>
            </a:solidFill>
          </a:ln>
        </p:spPr>
        <p:txBody>
          <a:bodyPr wrap="square">
            <a:spAutoFit/>
          </a:bodyPr>
          <a:lstStyle/>
          <a:p>
            <a:r>
              <a:rPr lang="ja-JP" altLang="en-US" sz="2400" dirty="0"/>
              <a:t>アルゴリズムによっては原理的に識別不能な場合がある</a:t>
            </a:r>
          </a:p>
        </p:txBody>
      </p:sp>
    </p:spTree>
    <p:extLst>
      <p:ext uri="{BB962C8B-B14F-4D97-AF65-F5344CB8AC3E}">
        <p14:creationId xmlns:p14="http://schemas.microsoft.com/office/powerpoint/2010/main" val="26977100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アルゴリズムの選定</a:t>
            </a:r>
          </a:p>
        </p:txBody>
      </p:sp>
      <p:sp>
        <p:nvSpPr>
          <p:cNvPr id="4" name="テキスト ボックス 3">
            <a:extLst>
              <a:ext uri="{FF2B5EF4-FFF2-40B4-BE49-F238E27FC236}">
                <a16:creationId xmlns:a16="http://schemas.microsoft.com/office/drawing/2014/main" id="{A2B92533-45B4-4E64-930E-E9A9E8C7931F}"/>
              </a:ext>
            </a:extLst>
          </p:cNvPr>
          <p:cNvSpPr txBox="1"/>
          <p:nvPr/>
        </p:nvSpPr>
        <p:spPr>
          <a:xfrm>
            <a:off x="1188463" y="7401324"/>
            <a:ext cx="10161861" cy="738664"/>
          </a:xfrm>
          <a:prstGeom prst="rect">
            <a:avLst/>
          </a:prstGeom>
          <a:noFill/>
        </p:spPr>
        <p:txBody>
          <a:bodyPr wrap="square">
            <a:spAutoFit/>
          </a:bodyPr>
          <a:lstStyle/>
          <a:p>
            <a:r>
              <a:rPr lang="ja-JP" altLang="en-US" u="sng" dirty="0"/>
              <a:t>ディープラーニングの利点</a:t>
            </a:r>
            <a:endParaRPr lang="en-US" altLang="ja-JP" u="sng" dirty="0"/>
          </a:p>
          <a:p>
            <a:r>
              <a:rPr lang="ja-JP" altLang="en-US" dirty="0"/>
              <a:t>　</a:t>
            </a:r>
            <a:r>
              <a:rPr lang="ja-JP" altLang="en-US" sz="2400" dirty="0"/>
              <a:t>多数のパラメータ、非線形な関数により、複雑な表現が可能</a:t>
            </a:r>
          </a:p>
        </p:txBody>
      </p:sp>
      <p:sp>
        <p:nvSpPr>
          <p:cNvPr id="131" name="テキスト ボックス 130">
            <a:extLst>
              <a:ext uri="{FF2B5EF4-FFF2-40B4-BE49-F238E27FC236}">
                <a16:creationId xmlns:a16="http://schemas.microsoft.com/office/drawing/2014/main" id="{B4398BA3-18DB-494C-844E-0AF88DC58455}"/>
              </a:ext>
            </a:extLst>
          </p:cNvPr>
          <p:cNvSpPr txBox="1"/>
          <p:nvPr/>
        </p:nvSpPr>
        <p:spPr>
          <a:xfrm>
            <a:off x="257804" y="5122356"/>
            <a:ext cx="10426957" cy="646331"/>
          </a:xfrm>
          <a:prstGeom prst="rect">
            <a:avLst/>
          </a:prstGeom>
          <a:noFill/>
        </p:spPr>
        <p:txBody>
          <a:bodyPr wrap="square">
            <a:spAutoFit/>
          </a:bodyPr>
          <a:lstStyle/>
          <a:p>
            <a:r>
              <a:rPr lang="ja-JP" altLang="en-US" u="sng" dirty="0"/>
              <a:t>複雑なモデルの欠点</a:t>
            </a:r>
            <a:endParaRPr lang="en-US" altLang="ja-JP" u="sng" dirty="0"/>
          </a:p>
          <a:p>
            <a:r>
              <a:rPr lang="ja-JP" altLang="en-US" sz="1800" dirty="0"/>
              <a:t>　多くの学習データ、計算コストが必要</a:t>
            </a:r>
            <a:endParaRPr lang="en-US" altLang="ja-JP" u="sng" dirty="0"/>
          </a:p>
        </p:txBody>
      </p:sp>
      <p:sp>
        <p:nvSpPr>
          <p:cNvPr id="135" name="テキスト ボックス 134">
            <a:extLst>
              <a:ext uri="{FF2B5EF4-FFF2-40B4-BE49-F238E27FC236}">
                <a16:creationId xmlns:a16="http://schemas.microsoft.com/office/drawing/2014/main" id="{69653343-E1C7-4F66-9605-E1E26A075FB4}"/>
              </a:ext>
            </a:extLst>
          </p:cNvPr>
          <p:cNvSpPr txBox="1"/>
          <p:nvPr/>
        </p:nvSpPr>
        <p:spPr>
          <a:xfrm>
            <a:off x="2699315" y="5924750"/>
            <a:ext cx="6813133" cy="830997"/>
          </a:xfrm>
          <a:prstGeom prst="rect">
            <a:avLst/>
          </a:prstGeom>
          <a:noFill/>
          <a:ln w="25400">
            <a:solidFill>
              <a:srgbClr val="FF0000"/>
            </a:solidFill>
          </a:ln>
        </p:spPr>
        <p:txBody>
          <a:bodyPr wrap="square">
            <a:spAutoFit/>
          </a:bodyPr>
          <a:lstStyle/>
          <a:p>
            <a:r>
              <a:rPr lang="ja-JP" altLang="en-US" sz="2400" dirty="0"/>
              <a:t>必ずしもディープラーニングがベストではない。</a:t>
            </a:r>
            <a:endParaRPr lang="en-US" altLang="ja-JP" sz="2400" dirty="0"/>
          </a:p>
          <a:p>
            <a:r>
              <a:rPr lang="ja-JP" altLang="en-US" sz="2400" dirty="0"/>
              <a:t>目的に応じて手法を選択すべき</a:t>
            </a:r>
          </a:p>
        </p:txBody>
      </p:sp>
      <p:sp>
        <p:nvSpPr>
          <p:cNvPr id="137" name="矢印: 下 136">
            <a:extLst>
              <a:ext uri="{FF2B5EF4-FFF2-40B4-BE49-F238E27FC236}">
                <a16:creationId xmlns:a16="http://schemas.microsoft.com/office/drawing/2014/main" id="{5937CD3A-135D-4BAC-A8AE-8A386927EA55}"/>
              </a:ext>
            </a:extLst>
          </p:cNvPr>
          <p:cNvSpPr/>
          <p:nvPr/>
        </p:nvSpPr>
        <p:spPr>
          <a:xfrm rot="16200000">
            <a:off x="1755667" y="5958940"/>
            <a:ext cx="597681" cy="680160"/>
          </a:xfrm>
          <a:prstGeom prst="down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C4CD899C-4164-47EA-8606-86FC6B459F9F}"/>
              </a:ext>
            </a:extLst>
          </p:cNvPr>
          <p:cNvSpPr/>
          <p:nvPr/>
        </p:nvSpPr>
        <p:spPr>
          <a:xfrm rot="16200000">
            <a:off x="5862081" y="-1742636"/>
            <a:ext cx="679547" cy="8477965"/>
          </a:xfrm>
          <a:prstGeom prst="triangle">
            <a:avLst/>
          </a:prstGeom>
          <a:gradFill flip="none" rotWithShape="1">
            <a:gsLst>
              <a:gs pos="0">
                <a:schemeClr val="accent1">
                  <a:lumMod val="67000"/>
                </a:schemeClr>
              </a:gs>
              <a:gs pos="31000">
                <a:schemeClr val="accent1">
                  <a:lumMod val="97000"/>
                  <a:lumOff val="3000"/>
                </a:schemeClr>
              </a:gs>
              <a:gs pos="100000">
                <a:schemeClr val="accent1">
                  <a:lumMod val="60000"/>
                  <a:lumOff val="40000"/>
                </a:schemeClr>
              </a:gs>
            </a:gsLst>
            <a:lin ang="16200000" scaled="1"/>
            <a:tileRect/>
          </a:gradFill>
          <a:ln>
            <a:gradFill flip="none" rotWithShape="1">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51064D2-2338-4948-BCF5-E7D0D0E6014C}"/>
              </a:ext>
            </a:extLst>
          </p:cNvPr>
          <p:cNvSpPr txBox="1"/>
          <p:nvPr/>
        </p:nvSpPr>
        <p:spPr>
          <a:xfrm>
            <a:off x="8985966" y="1228258"/>
            <a:ext cx="2412852" cy="369332"/>
          </a:xfrm>
          <a:prstGeom prst="rect">
            <a:avLst/>
          </a:prstGeom>
          <a:noFill/>
        </p:spPr>
        <p:txBody>
          <a:bodyPr wrap="square">
            <a:spAutoFit/>
          </a:bodyPr>
          <a:lstStyle/>
          <a:p>
            <a:r>
              <a:rPr lang="ja-JP" altLang="en-US" dirty="0"/>
              <a:t>ディープラーニング</a:t>
            </a:r>
          </a:p>
        </p:txBody>
      </p:sp>
      <p:sp>
        <p:nvSpPr>
          <p:cNvPr id="10" name="テキスト ボックス 9">
            <a:extLst>
              <a:ext uri="{FF2B5EF4-FFF2-40B4-BE49-F238E27FC236}">
                <a16:creationId xmlns:a16="http://schemas.microsoft.com/office/drawing/2014/main" id="{3D0ACFA9-C3E4-4443-9AFD-25088422226A}"/>
              </a:ext>
            </a:extLst>
          </p:cNvPr>
          <p:cNvSpPr txBox="1"/>
          <p:nvPr/>
        </p:nvSpPr>
        <p:spPr>
          <a:xfrm>
            <a:off x="3683148" y="1293648"/>
            <a:ext cx="2412852" cy="369332"/>
          </a:xfrm>
          <a:prstGeom prst="rect">
            <a:avLst/>
          </a:prstGeom>
          <a:noFill/>
        </p:spPr>
        <p:txBody>
          <a:bodyPr wrap="square">
            <a:spAutoFit/>
          </a:bodyPr>
          <a:lstStyle/>
          <a:p>
            <a:r>
              <a:rPr lang="en-US" altLang="ja-JP" dirty="0"/>
              <a:t>k</a:t>
            </a:r>
            <a:r>
              <a:rPr lang="ja-JP" altLang="en-US" dirty="0"/>
              <a:t>最近傍法</a:t>
            </a:r>
          </a:p>
        </p:txBody>
      </p:sp>
      <p:sp>
        <p:nvSpPr>
          <p:cNvPr id="11" name="テキスト ボックス 10">
            <a:extLst>
              <a:ext uri="{FF2B5EF4-FFF2-40B4-BE49-F238E27FC236}">
                <a16:creationId xmlns:a16="http://schemas.microsoft.com/office/drawing/2014/main" id="{37AD7424-BAF5-47B3-A14B-D7F8E05ACE9F}"/>
              </a:ext>
            </a:extLst>
          </p:cNvPr>
          <p:cNvSpPr txBox="1"/>
          <p:nvPr/>
        </p:nvSpPr>
        <p:spPr>
          <a:xfrm>
            <a:off x="7119066" y="1100180"/>
            <a:ext cx="1471918" cy="646331"/>
          </a:xfrm>
          <a:prstGeom prst="rect">
            <a:avLst/>
          </a:prstGeom>
          <a:noFill/>
        </p:spPr>
        <p:txBody>
          <a:bodyPr wrap="square">
            <a:spAutoFit/>
          </a:bodyPr>
          <a:lstStyle/>
          <a:p>
            <a:r>
              <a:rPr lang="ja-JP" altLang="en-US" dirty="0"/>
              <a:t>ランダム</a:t>
            </a:r>
            <a:endParaRPr lang="en-US" altLang="ja-JP" dirty="0"/>
          </a:p>
          <a:p>
            <a:r>
              <a:rPr lang="ja-JP" altLang="en-US" dirty="0"/>
              <a:t>フォレスト</a:t>
            </a:r>
          </a:p>
        </p:txBody>
      </p:sp>
      <p:sp>
        <p:nvSpPr>
          <p:cNvPr id="12" name="テキスト ボックス 11">
            <a:extLst>
              <a:ext uri="{FF2B5EF4-FFF2-40B4-BE49-F238E27FC236}">
                <a16:creationId xmlns:a16="http://schemas.microsoft.com/office/drawing/2014/main" id="{399134BF-DEA2-452D-B956-6169EEB30D68}"/>
              </a:ext>
            </a:extLst>
          </p:cNvPr>
          <p:cNvSpPr txBox="1"/>
          <p:nvPr/>
        </p:nvSpPr>
        <p:spPr>
          <a:xfrm>
            <a:off x="5772866" y="1118665"/>
            <a:ext cx="1471918" cy="923330"/>
          </a:xfrm>
          <a:prstGeom prst="rect">
            <a:avLst/>
          </a:prstGeom>
          <a:noFill/>
        </p:spPr>
        <p:txBody>
          <a:bodyPr wrap="square">
            <a:spAutoFit/>
          </a:bodyPr>
          <a:lstStyle/>
          <a:p>
            <a:r>
              <a:rPr lang="ja-JP" altLang="en-US" dirty="0"/>
              <a:t>サポート</a:t>
            </a:r>
            <a:endParaRPr lang="en-US" altLang="ja-JP" dirty="0"/>
          </a:p>
          <a:p>
            <a:r>
              <a:rPr lang="ja-JP" altLang="en-US" dirty="0"/>
              <a:t>ベクトル</a:t>
            </a:r>
            <a:endParaRPr lang="en-US" altLang="ja-JP" dirty="0"/>
          </a:p>
          <a:p>
            <a:r>
              <a:rPr lang="ja-JP" altLang="en-US" dirty="0"/>
              <a:t>マシン</a:t>
            </a:r>
          </a:p>
        </p:txBody>
      </p:sp>
      <p:sp>
        <p:nvSpPr>
          <p:cNvPr id="13" name="テキスト ボックス 12">
            <a:extLst>
              <a:ext uri="{FF2B5EF4-FFF2-40B4-BE49-F238E27FC236}">
                <a16:creationId xmlns:a16="http://schemas.microsoft.com/office/drawing/2014/main" id="{65F1A95E-AE6C-41A9-BB1D-EB8122BBFD33}"/>
              </a:ext>
            </a:extLst>
          </p:cNvPr>
          <p:cNvSpPr txBox="1"/>
          <p:nvPr/>
        </p:nvSpPr>
        <p:spPr>
          <a:xfrm>
            <a:off x="1642055" y="1285937"/>
            <a:ext cx="2412852" cy="369332"/>
          </a:xfrm>
          <a:prstGeom prst="rect">
            <a:avLst/>
          </a:prstGeom>
          <a:noFill/>
        </p:spPr>
        <p:txBody>
          <a:bodyPr wrap="square">
            <a:spAutoFit/>
          </a:bodyPr>
          <a:lstStyle/>
          <a:p>
            <a:r>
              <a:rPr lang="ja-JP" altLang="en-US" dirty="0"/>
              <a:t>線形判別分析</a:t>
            </a:r>
          </a:p>
        </p:txBody>
      </p:sp>
      <p:sp>
        <p:nvSpPr>
          <p:cNvPr id="14" name="テキスト ボックス 13">
            <a:extLst>
              <a:ext uri="{FF2B5EF4-FFF2-40B4-BE49-F238E27FC236}">
                <a16:creationId xmlns:a16="http://schemas.microsoft.com/office/drawing/2014/main" id="{49C51D75-8D73-4A7B-99EE-7259D98DC585}"/>
              </a:ext>
            </a:extLst>
          </p:cNvPr>
          <p:cNvSpPr txBox="1"/>
          <p:nvPr/>
        </p:nvSpPr>
        <p:spPr>
          <a:xfrm>
            <a:off x="397900" y="1561845"/>
            <a:ext cx="790563" cy="369332"/>
          </a:xfrm>
          <a:prstGeom prst="rect">
            <a:avLst/>
          </a:prstGeom>
          <a:noFill/>
        </p:spPr>
        <p:txBody>
          <a:bodyPr wrap="square">
            <a:spAutoFit/>
          </a:bodyPr>
          <a:lstStyle/>
          <a:p>
            <a:r>
              <a:rPr lang="ja-JP" altLang="en-US" dirty="0"/>
              <a:t>単純</a:t>
            </a:r>
          </a:p>
        </p:txBody>
      </p:sp>
      <p:sp>
        <p:nvSpPr>
          <p:cNvPr id="15" name="テキスト ボックス 14">
            <a:extLst>
              <a:ext uri="{FF2B5EF4-FFF2-40B4-BE49-F238E27FC236}">
                <a16:creationId xmlns:a16="http://schemas.microsoft.com/office/drawing/2014/main" id="{6A373262-8184-402A-86CB-C3DF13DEF0C8}"/>
              </a:ext>
            </a:extLst>
          </p:cNvPr>
          <p:cNvSpPr txBox="1"/>
          <p:nvPr/>
        </p:nvSpPr>
        <p:spPr>
          <a:xfrm>
            <a:off x="11393481" y="1715210"/>
            <a:ext cx="790563" cy="369332"/>
          </a:xfrm>
          <a:prstGeom prst="rect">
            <a:avLst/>
          </a:prstGeom>
          <a:noFill/>
        </p:spPr>
        <p:txBody>
          <a:bodyPr wrap="square">
            <a:spAutoFit/>
          </a:bodyPr>
          <a:lstStyle/>
          <a:p>
            <a:r>
              <a:rPr lang="ja-JP" altLang="en-US" dirty="0"/>
              <a:t>複雑</a:t>
            </a:r>
          </a:p>
        </p:txBody>
      </p:sp>
      <p:sp>
        <p:nvSpPr>
          <p:cNvPr id="16" name="テキスト ボックス 15">
            <a:extLst>
              <a:ext uri="{FF2B5EF4-FFF2-40B4-BE49-F238E27FC236}">
                <a16:creationId xmlns:a16="http://schemas.microsoft.com/office/drawing/2014/main" id="{4C46211F-5839-4124-8092-E984A7D00870}"/>
              </a:ext>
            </a:extLst>
          </p:cNvPr>
          <p:cNvSpPr txBox="1"/>
          <p:nvPr/>
        </p:nvSpPr>
        <p:spPr>
          <a:xfrm>
            <a:off x="166880" y="2265513"/>
            <a:ext cx="1252601" cy="461665"/>
          </a:xfrm>
          <a:prstGeom prst="rect">
            <a:avLst/>
          </a:prstGeom>
          <a:noFill/>
        </p:spPr>
        <p:txBody>
          <a:bodyPr wrap="square">
            <a:spAutoFit/>
          </a:bodyPr>
          <a:lstStyle/>
          <a:p>
            <a:r>
              <a:rPr lang="ja-JP" altLang="en-US" sz="2400" dirty="0"/>
              <a:t>表現力</a:t>
            </a:r>
          </a:p>
        </p:txBody>
      </p:sp>
      <p:sp>
        <p:nvSpPr>
          <p:cNvPr id="6" name="テキスト ボックス 5">
            <a:extLst>
              <a:ext uri="{FF2B5EF4-FFF2-40B4-BE49-F238E27FC236}">
                <a16:creationId xmlns:a16="http://schemas.microsoft.com/office/drawing/2014/main" id="{11D3C609-B9F0-48AB-B3A7-8FDB93CB0448}"/>
              </a:ext>
            </a:extLst>
          </p:cNvPr>
          <p:cNvSpPr txBox="1"/>
          <p:nvPr/>
        </p:nvSpPr>
        <p:spPr>
          <a:xfrm>
            <a:off x="1530790" y="2298274"/>
            <a:ext cx="440745" cy="369332"/>
          </a:xfrm>
          <a:prstGeom prst="rect">
            <a:avLst/>
          </a:prstGeom>
          <a:noFill/>
        </p:spPr>
        <p:txBody>
          <a:bodyPr wrap="square" rtlCol="0">
            <a:spAutoFit/>
          </a:bodyPr>
          <a:lstStyle/>
          <a:p>
            <a:r>
              <a:rPr kumimoji="1" lang="ja-JP" altLang="en-US" dirty="0"/>
              <a:t>小</a:t>
            </a:r>
          </a:p>
        </p:txBody>
      </p:sp>
      <p:sp>
        <p:nvSpPr>
          <p:cNvPr id="18" name="テキスト ボックス 17">
            <a:extLst>
              <a:ext uri="{FF2B5EF4-FFF2-40B4-BE49-F238E27FC236}">
                <a16:creationId xmlns:a16="http://schemas.microsoft.com/office/drawing/2014/main" id="{9B6E92B2-CFD0-4472-803F-EA76B61071FF}"/>
              </a:ext>
            </a:extLst>
          </p:cNvPr>
          <p:cNvSpPr txBox="1"/>
          <p:nvPr/>
        </p:nvSpPr>
        <p:spPr>
          <a:xfrm>
            <a:off x="10763854" y="2343312"/>
            <a:ext cx="440745" cy="369332"/>
          </a:xfrm>
          <a:prstGeom prst="rect">
            <a:avLst/>
          </a:prstGeom>
          <a:noFill/>
        </p:spPr>
        <p:txBody>
          <a:bodyPr wrap="square" rtlCol="0">
            <a:spAutoFit/>
          </a:bodyPr>
          <a:lstStyle/>
          <a:p>
            <a:r>
              <a:rPr kumimoji="1" lang="ja-JP" altLang="en-US" dirty="0"/>
              <a:t>大</a:t>
            </a:r>
          </a:p>
        </p:txBody>
      </p:sp>
      <p:sp>
        <p:nvSpPr>
          <p:cNvPr id="19" name="テキスト ボックス 18">
            <a:extLst>
              <a:ext uri="{FF2B5EF4-FFF2-40B4-BE49-F238E27FC236}">
                <a16:creationId xmlns:a16="http://schemas.microsoft.com/office/drawing/2014/main" id="{D81DA4F7-17CD-491D-8C25-C27845C512E5}"/>
              </a:ext>
            </a:extLst>
          </p:cNvPr>
          <p:cNvSpPr txBox="1"/>
          <p:nvPr/>
        </p:nvSpPr>
        <p:spPr>
          <a:xfrm>
            <a:off x="166880" y="3026571"/>
            <a:ext cx="1363910" cy="830997"/>
          </a:xfrm>
          <a:prstGeom prst="rect">
            <a:avLst/>
          </a:prstGeom>
          <a:noFill/>
        </p:spPr>
        <p:txBody>
          <a:bodyPr wrap="square">
            <a:spAutoFit/>
          </a:bodyPr>
          <a:lstStyle/>
          <a:p>
            <a:r>
              <a:rPr lang="ja-JP" altLang="en-US" sz="2400" dirty="0"/>
              <a:t>計算　コスト</a:t>
            </a:r>
          </a:p>
        </p:txBody>
      </p:sp>
      <p:sp>
        <p:nvSpPr>
          <p:cNvPr id="20" name="二等辺三角形 19">
            <a:extLst>
              <a:ext uri="{FF2B5EF4-FFF2-40B4-BE49-F238E27FC236}">
                <a16:creationId xmlns:a16="http://schemas.microsoft.com/office/drawing/2014/main" id="{26A4851A-1991-4443-9DD9-EBAD88EDFE40}"/>
              </a:ext>
            </a:extLst>
          </p:cNvPr>
          <p:cNvSpPr/>
          <p:nvPr/>
        </p:nvSpPr>
        <p:spPr>
          <a:xfrm rot="16200000">
            <a:off x="5870744" y="-788111"/>
            <a:ext cx="679547" cy="8477965"/>
          </a:xfrm>
          <a:prstGeom prst="triangle">
            <a:avLst/>
          </a:prstGeom>
          <a:gradFill flip="none" rotWithShape="1">
            <a:gsLst>
              <a:gs pos="0">
                <a:schemeClr val="accent1">
                  <a:lumMod val="67000"/>
                </a:schemeClr>
              </a:gs>
              <a:gs pos="31000">
                <a:schemeClr val="accent1">
                  <a:lumMod val="97000"/>
                  <a:lumOff val="3000"/>
                </a:schemeClr>
              </a:gs>
              <a:gs pos="100000">
                <a:schemeClr val="accent1">
                  <a:lumMod val="60000"/>
                  <a:lumOff val="40000"/>
                </a:schemeClr>
              </a:gs>
            </a:gsLst>
            <a:lin ang="16200000" scaled="1"/>
            <a:tileRect/>
          </a:gradFill>
          <a:ln>
            <a:gradFill flip="none" rotWithShape="1">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CF7DE541-42DC-415C-8A70-129FA7EAB2FA}"/>
              </a:ext>
            </a:extLst>
          </p:cNvPr>
          <p:cNvSpPr txBox="1"/>
          <p:nvPr/>
        </p:nvSpPr>
        <p:spPr>
          <a:xfrm>
            <a:off x="1539453" y="3252799"/>
            <a:ext cx="440745" cy="369332"/>
          </a:xfrm>
          <a:prstGeom prst="rect">
            <a:avLst/>
          </a:prstGeom>
          <a:noFill/>
        </p:spPr>
        <p:txBody>
          <a:bodyPr wrap="square" rtlCol="0">
            <a:spAutoFit/>
          </a:bodyPr>
          <a:lstStyle/>
          <a:p>
            <a:r>
              <a:rPr kumimoji="1" lang="ja-JP" altLang="en-US" dirty="0"/>
              <a:t>小</a:t>
            </a:r>
          </a:p>
        </p:txBody>
      </p:sp>
      <p:sp>
        <p:nvSpPr>
          <p:cNvPr id="22" name="テキスト ボックス 21">
            <a:extLst>
              <a:ext uri="{FF2B5EF4-FFF2-40B4-BE49-F238E27FC236}">
                <a16:creationId xmlns:a16="http://schemas.microsoft.com/office/drawing/2014/main" id="{7644D1EA-88E5-4EA9-A838-0C818B55F9B4}"/>
              </a:ext>
            </a:extLst>
          </p:cNvPr>
          <p:cNvSpPr txBox="1"/>
          <p:nvPr/>
        </p:nvSpPr>
        <p:spPr>
          <a:xfrm>
            <a:off x="10772517" y="3297837"/>
            <a:ext cx="440745" cy="369332"/>
          </a:xfrm>
          <a:prstGeom prst="rect">
            <a:avLst/>
          </a:prstGeom>
          <a:noFill/>
        </p:spPr>
        <p:txBody>
          <a:bodyPr wrap="square" rtlCol="0">
            <a:spAutoFit/>
          </a:bodyPr>
          <a:lstStyle/>
          <a:p>
            <a:r>
              <a:rPr kumimoji="1" lang="ja-JP" altLang="en-US" dirty="0"/>
              <a:t>大</a:t>
            </a:r>
          </a:p>
        </p:txBody>
      </p:sp>
      <p:sp>
        <p:nvSpPr>
          <p:cNvPr id="23" name="テキスト ボックス 22">
            <a:extLst>
              <a:ext uri="{FF2B5EF4-FFF2-40B4-BE49-F238E27FC236}">
                <a16:creationId xmlns:a16="http://schemas.microsoft.com/office/drawing/2014/main" id="{CD80D15B-5175-4BEF-B552-7913AE9367CA}"/>
              </a:ext>
            </a:extLst>
          </p:cNvPr>
          <p:cNvSpPr txBox="1"/>
          <p:nvPr/>
        </p:nvSpPr>
        <p:spPr>
          <a:xfrm>
            <a:off x="166880" y="4011293"/>
            <a:ext cx="1466512" cy="830997"/>
          </a:xfrm>
          <a:prstGeom prst="rect">
            <a:avLst/>
          </a:prstGeom>
          <a:noFill/>
        </p:spPr>
        <p:txBody>
          <a:bodyPr wrap="square">
            <a:spAutoFit/>
          </a:bodyPr>
          <a:lstStyle/>
          <a:p>
            <a:r>
              <a:rPr lang="ja-JP" altLang="en-US" sz="2400" dirty="0"/>
              <a:t>サンプルサイズ</a:t>
            </a:r>
          </a:p>
        </p:txBody>
      </p:sp>
      <p:sp>
        <p:nvSpPr>
          <p:cNvPr id="24" name="二等辺三角形 23">
            <a:extLst>
              <a:ext uri="{FF2B5EF4-FFF2-40B4-BE49-F238E27FC236}">
                <a16:creationId xmlns:a16="http://schemas.microsoft.com/office/drawing/2014/main" id="{B8E81741-8E72-4DF4-83E9-CF6056B98B90}"/>
              </a:ext>
            </a:extLst>
          </p:cNvPr>
          <p:cNvSpPr/>
          <p:nvPr/>
        </p:nvSpPr>
        <p:spPr>
          <a:xfrm rot="16200000">
            <a:off x="5879407" y="203626"/>
            <a:ext cx="679547" cy="8477965"/>
          </a:xfrm>
          <a:prstGeom prst="triangle">
            <a:avLst/>
          </a:prstGeom>
          <a:gradFill flip="none" rotWithShape="1">
            <a:gsLst>
              <a:gs pos="0">
                <a:schemeClr val="accent1">
                  <a:lumMod val="67000"/>
                </a:schemeClr>
              </a:gs>
              <a:gs pos="31000">
                <a:schemeClr val="accent1">
                  <a:lumMod val="97000"/>
                  <a:lumOff val="3000"/>
                </a:schemeClr>
              </a:gs>
              <a:gs pos="100000">
                <a:schemeClr val="accent1">
                  <a:lumMod val="60000"/>
                  <a:lumOff val="40000"/>
                </a:schemeClr>
              </a:gs>
            </a:gsLst>
            <a:lin ang="16200000" scaled="1"/>
            <a:tileRect/>
          </a:gradFill>
          <a:ln>
            <a:gradFill flip="none" rotWithShape="1">
              <a:gsLst>
                <a:gs pos="0">
                  <a:schemeClr val="accent1">
                    <a:lumMod val="5000"/>
                    <a:lumOff val="95000"/>
                  </a:schemeClr>
                </a:gs>
                <a:gs pos="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83C74535-56E7-4635-8FE1-B3F8049EB03E}"/>
              </a:ext>
            </a:extLst>
          </p:cNvPr>
          <p:cNvSpPr txBox="1"/>
          <p:nvPr/>
        </p:nvSpPr>
        <p:spPr>
          <a:xfrm>
            <a:off x="1548116" y="4244536"/>
            <a:ext cx="440745" cy="369332"/>
          </a:xfrm>
          <a:prstGeom prst="rect">
            <a:avLst/>
          </a:prstGeom>
          <a:noFill/>
        </p:spPr>
        <p:txBody>
          <a:bodyPr wrap="square" rtlCol="0">
            <a:spAutoFit/>
          </a:bodyPr>
          <a:lstStyle/>
          <a:p>
            <a:r>
              <a:rPr kumimoji="1" lang="ja-JP" altLang="en-US" dirty="0"/>
              <a:t>小</a:t>
            </a:r>
          </a:p>
        </p:txBody>
      </p:sp>
      <p:sp>
        <p:nvSpPr>
          <p:cNvPr id="26" name="テキスト ボックス 25">
            <a:extLst>
              <a:ext uri="{FF2B5EF4-FFF2-40B4-BE49-F238E27FC236}">
                <a16:creationId xmlns:a16="http://schemas.microsoft.com/office/drawing/2014/main" id="{BCDA8632-87C1-4C19-BE60-F96A2A49F5E8}"/>
              </a:ext>
            </a:extLst>
          </p:cNvPr>
          <p:cNvSpPr txBox="1"/>
          <p:nvPr/>
        </p:nvSpPr>
        <p:spPr>
          <a:xfrm>
            <a:off x="10781180" y="4289574"/>
            <a:ext cx="440745" cy="369332"/>
          </a:xfrm>
          <a:prstGeom prst="rect">
            <a:avLst/>
          </a:prstGeom>
          <a:noFill/>
        </p:spPr>
        <p:txBody>
          <a:bodyPr wrap="square" rtlCol="0">
            <a:spAutoFit/>
          </a:bodyPr>
          <a:lstStyle/>
          <a:p>
            <a:r>
              <a:rPr kumimoji="1" lang="ja-JP" altLang="en-US" dirty="0"/>
              <a:t>大</a:t>
            </a:r>
          </a:p>
        </p:txBody>
      </p:sp>
      <p:sp>
        <p:nvSpPr>
          <p:cNvPr id="27" name="テキスト ボックス 26">
            <a:extLst>
              <a:ext uri="{FF2B5EF4-FFF2-40B4-BE49-F238E27FC236}">
                <a16:creationId xmlns:a16="http://schemas.microsoft.com/office/drawing/2014/main" id="{3AD9824F-6A1B-417E-B05F-DF80638D05B8}"/>
              </a:ext>
            </a:extLst>
          </p:cNvPr>
          <p:cNvSpPr txBox="1"/>
          <p:nvPr/>
        </p:nvSpPr>
        <p:spPr>
          <a:xfrm>
            <a:off x="6802201" y="5139203"/>
            <a:ext cx="4411061" cy="646331"/>
          </a:xfrm>
          <a:prstGeom prst="rect">
            <a:avLst/>
          </a:prstGeom>
          <a:noFill/>
        </p:spPr>
        <p:txBody>
          <a:bodyPr wrap="square">
            <a:spAutoFit/>
          </a:bodyPr>
          <a:lstStyle/>
          <a:p>
            <a:r>
              <a:rPr lang="ja-JP" altLang="en-US" u="sng" dirty="0"/>
              <a:t>複雑なモデルの利点</a:t>
            </a:r>
            <a:endParaRPr lang="en-US" altLang="ja-JP" u="sng" dirty="0"/>
          </a:p>
          <a:p>
            <a:r>
              <a:rPr lang="ja-JP" altLang="en-US" sz="1800" dirty="0"/>
              <a:t>　表現力が高く、高い精度が実現できる</a:t>
            </a:r>
            <a:endParaRPr lang="en-US" altLang="ja-JP" u="sng" dirty="0"/>
          </a:p>
        </p:txBody>
      </p:sp>
    </p:spTree>
    <p:extLst>
      <p:ext uri="{BB962C8B-B14F-4D97-AF65-F5344CB8AC3E}">
        <p14:creationId xmlns:p14="http://schemas.microsoft.com/office/powerpoint/2010/main" val="2243571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モデルの評価</a:t>
            </a:r>
          </a:p>
        </p:txBody>
      </p:sp>
      <p:sp>
        <p:nvSpPr>
          <p:cNvPr id="3" name="テキスト ボックス 2">
            <a:extLst>
              <a:ext uri="{FF2B5EF4-FFF2-40B4-BE49-F238E27FC236}">
                <a16:creationId xmlns:a16="http://schemas.microsoft.com/office/drawing/2014/main" id="{B20C109D-EA88-45BC-A7E9-1FF109D4FB5C}"/>
              </a:ext>
            </a:extLst>
          </p:cNvPr>
          <p:cNvSpPr txBox="1"/>
          <p:nvPr/>
        </p:nvSpPr>
        <p:spPr>
          <a:xfrm>
            <a:off x="513588" y="4730044"/>
            <a:ext cx="5710942" cy="461665"/>
          </a:xfrm>
          <a:prstGeom prst="rect">
            <a:avLst/>
          </a:prstGeom>
          <a:noFill/>
        </p:spPr>
        <p:txBody>
          <a:bodyPr wrap="square" rtlCol="0">
            <a:spAutoFit/>
          </a:bodyPr>
          <a:lstStyle/>
          <a:p>
            <a:r>
              <a:rPr kumimoji="1" lang="en-US" altLang="ja-JP" sz="2400" i="1" dirty="0"/>
              <a:t>k</a:t>
            </a:r>
            <a:r>
              <a:rPr kumimoji="1" lang="en-US" altLang="ja-JP" sz="2400" dirty="0"/>
              <a:t>-fold </a:t>
            </a:r>
            <a:r>
              <a:rPr kumimoji="1" lang="ja-JP" altLang="en-US" sz="2400" dirty="0"/>
              <a:t>交差検証</a:t>
            </a:r>
            <a:r>
              <a:rPr kumimoji="1" lang="en-US" altLang="ja-JP" sz="2400" dirty="0"/>
              <a:t>(Cross Validation)</a:t>
            </a:r>
            <a:endParaRPr kumimoji="1" lang="ja-JP" altLang="en-US" sz="2400" dirty="0"/>
          </a:p>
        </p:txBody>
      </p:sp>
      <p:sp>
        <p:nvSpPr>
          <p:cNvPr id="8" name="正方形/長方形 7">
            <a:extLst>
              <a:ext uri="{FF2B5EF4-FFF2-40B4-BE49-F238E27FC236}">
                <a16:creationId xmlns:a16="http://schemas.microsoft.com/office/drawing/2014/main" id="{04F1227E-AAFC-4354-945E-023E5AEC9BFF}"/>
              </a:ext>
            </a:extLst>
          </p:cNvPr>
          <p:cNvSpPr/>
          <p:nvPr/>
        </p:nvSpPr>
        <p:spPr>
          <a:xfrm>
            <a:off x="8665272" y="5103342"/>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C85640CE-4C08-45D1-8F3D-DC26E4718EF7}"/>
              </a:ext>
            </a:extLst>
          </p:cNvPr>
          <p:cNvSpPr/>
          <p:nvPr/>
        </p:nvSpPr>
        <p:spPr>
          <a:xfrm>
            <a:off x="10096368" y="5105081"/>
            <a:ext cx="718677" cy="292366"/>
          </a:xfrm>
          <a:prstGeom prst="rect">
            <a:avLst/>
          </a:prstGeom>
          <a:solidFill>
            <a:srgbClr val="0F0FF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08A7BBDA-C6BC-4A88-BAB9-82CD6733F14B}"/>
              </a:ext>
            </a:extLst>
          </p:cNvPr>
          <p:cNvSpPr/>
          <p:nvPr/>
        </p:nvSpPr>
        <p:spPr>
          <a:xfrm>
            <a:off x="9381219" y="5103342"/>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931081F-AC76-4956-B0A7-1661B8A23E26}"/>
              </a:ext>
            </a:extLst>
          </p:cNvPr>
          <p:cNvSpPr/>
          <p:nvPr/>
        </p:nvSpPr>
        <p:spPr>
          <a:xfrm>
            <a:off x="8659014" y="5523858"/>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024D972-ADB4-4D10-AD25-2D13AAF33435}"/>
              </a:ext>
            </a:extLst>
          </p:cNvPr>
          <p:cNvSpPr/>
          <p:nvPr/>
        </p:nvSpPr>
        <p:spPr>
          <a:xfrm>
            <a:off x="10090110" y="5525597"/>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A16C701A-781E-44C2-B507-CCD6D94884D7}"/>
              </a:ext>
            </a:extLst>
          </p:cNvPr>
          <p:cNvSpPr/>
          <p:nvPr/>
        </p:nvSpPr>
        <p:spPr>
          <a:xfrm>
            <a:off x="9374961" y="5523858"/>
            <a:ext cx="718677" cy="292366"/>
          </a:xfrm>
          <a:prstGeom prst="rect">
            <a:avLst/>
          </a:prstGeom>
          <a:solidFill>
            <a:srgbClr val="0F0FF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D14FB067-0516-49FC-9861-E9BB7CA92D64}"/>
              </a:ext>
            </a:extLst>
          </p:cNvPr>
          <p:cNvSpPr/>
          <p:nvPr/>
        </p:nvSpPr>
        <p:spPr>
          <a:xfrm>
            <a:off x="8659014" y="5958715"/>
            <a:ext cx="718677" cy="292366"/>
          </a:xfrm>
          <a:prstGeom prst="rect">
            <a:avLst/>
          </a:prstGeom>
          <a:solidFill>
            <a:srgbClr val="0F0FF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F1529E50-063E-43F1-BB25-535F4DE0F2C3}"/>
              </a:ext>
            </a:extLst>
          </p:cNvPr>
          <p:cNvSpPr/>
          <p:nvPr/>
        </p:nvSpPr>
        <p:spPr>
          <a:xfrm>
            <a:off x="10090110" y="5960454"/>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43A70C7-5C44-40C6-848E-49514C17F0AF}"/>
              </a:ext>
            </a:extLst>
          </p:cNvPr>
          <p:cNvSpPr/>
          <p:nvPr/>
        </p:nvSpPr>
        <p:spPr>
          <a:xfrm>
            <a:off x="9374961" y="5958715"/>
            <a:ext cx="718677" cy="29236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B272CE0E-040F-4F40-92DC-29319CD56AD5}"/>
              </a:ext>
            </a:extLst>
          </p:cNvPr>
          <p:cNvSpPr/>
          <p:nvPr/>
        </p:nvSpPr>
        <p:spPr>
          <a:xfrm>
            <a:off x="8692103" y="5096411"/>
            <a:ext cx="583814" cy="338554"/>
          </a:xfrm>
          <a:prstGeom prst="rect">
            <a:avLst/>
          </a:prstGeom>
        </p:spPr>
        <p:txBody>
          <a:bodyPr wrap="none">
            <a:spAutoFit/>
          </a:bodyPr>
          <a:lstStyle/>
          <a:p>
            <a:r>
              <a:rPr lang="en-US" altLang="ja-JP" sz="1600" dirty="0"/>
              <a:t>train</a:t>
            </a:r>
            <a:endParaRPr lang="ja-JP" altLang="en-US" sz="1600" dirty="0"/>
          </a:p>
        </p:txBody>
      </p:sp>
      <p:sp>
        <p:nvSpPr>
          <p:cNvPr id="18" name="正方形/長方形 17">
            <a:extLst>
              <a:ext uri="{FF2B5EF4-FFF2-40B4-BE49-F238E27FC236}">
                <a16:creationId xmlns:a16="http://schemas.microsoft.com/office/drawing/2014/main" id="{E1A0A76B-6F65-46C4-8486-6D4B5E9ED44F}"/>
              </a:ext>
            </a:extLst>
          </p:cNvPr>
          <p:cNvSpPr/>
          <p:nvPr/>
        </p:nvSpPr>
        <p:spPr>
          <a:xfrm>
            <a:off x="9430849" y="5096411"/>
            <a:ext cx="583814" cy="338554"/>
          </a:xfrm>
          <a:prstGeom prst="rect">
            <a:avLst/>
          </a:prstGeom>
        </p:spPr>
        <p:txBody>
          <a:bodyPr wrap="none">
            <a:spAutoFit/>
          </a:bodyPr>
          <a:lstStyle/>
          <a:p>
            <a:r>
              <a:rPr lang="en-US" altLang="ja-JP" sz="1600" dirty="0"/>
              <a:t>train</a:t>
            </a:r>
            <a:endParaRPr lang="ja-JP" altLang="en-US" sz="1600" dirty="0"/>
          </a:p>
        </p:txBody>
      </p:sp>
      <p:sp>
        <p:nvSpPr>
          <p:cNvPr id="19" name="正方形/長方形 18">
            <a:extLst>
              <a:ext uri="{FF2B5EF4-FFF2-40B4-BE49-F238E27FC236}">
                <a16:creationId xmlns:a16="http://schemas.microsoft.com/office/drawing/2014/main" id="{E7363701-031C-4E43-B86D-5C28A0912646}"/>
              </a:ext>
            </a:extLst>
          </p:cNvPr>
          <p:cNvSpPr/>
          <p:nvPr/>
        </p:nvSpPr>
        <p:spPr>
          <a:xfrm>
            <a:off x="10195364" y="5064148"/>
            <a:ext cx="516488" cy="338554"/>
          </a:xfrm>
          <a:prstGeom prst="rect">
            <a:avLst/>
          </a:prstGeom>
        </p:spPr>
        <p:txBody>
          <a:bodyPr wrap="none">
            <a:spAutoFit/>
          </a:bodyPr>
          <a:lstStyle/>
          <a:p>
            <a:r>
              <a:rPr lang="en-US" altLang="ja-JP" sz="1600" dirty="0">
                <a:solidFill>
                  <a:schemeClr val="bg1"/>
                </a:solidFill>
              </a:rPr>
              <a:t>test</a:t>
            </a:r>
            <a:endParaRPr lang="ja-JP" altLang="en-US" sz="1600" dirty="0">
              <a:solidFill>
                <a:schemeClr val="bg1"/>
              </a:solidFill>
            </a:endParaRPr>
          </a:p>
        </p:txBody>
      </p:sp>
      <p:sp>
        <p:nvSpPr>
          <p:cNvPr id="20" name="正方形/長方形 19">
            <a:extLst>
              <a:ext uri="{FF2B5EF4-FFF2-40B4-BE49-F238E27FC236}">
                <a16:creationId xmlns:a16="http://schemas.microsoft.com/office/drawing/2014/main" id="{DA7E05C6-7063-4046-863E-28CC90EEF3A0}"/>
              </a:ext>
            </a:extLst>
          </p:cNvPr>
          <p:cNvSpPr/>
          <p:nvPr/>
        </p:nvSpPr>
        <p:spPr>
          <a:xfrm>
            <a:off x="7890634" y="5080248"/>
            <a:ext cx="458780" cy="338554"/>
          </a:xfrm>
          <a:prstGeom prst="rect">
            <a:avLst/>
          </a:prstGeom>
        </p:spPr>
        <p:txBody>
          <a:bodyPr wrap="none">
            <a:spAutoFit/>
          </a:bodyPr>
          <a:lstStyle/>
          <a:p>
            <a:r>
              <a:rPr lang="en-US" altLang="ja-JP" sz="1600" dirty="0"/>
              <a:t>1st</a:t>
            </a:r>
            <a:endParaRPr lang="ja-JP" altLang="en-US" sz="1600" dirty="0"/>
          </a:p>
        </p:txBody>
      </p:sp>
      <p:sp>
        <p:nvSpPr>
          <p:cNvPr id="21" name="正方形/長方形 20">
            <a:extLst>
              <a:ext uri="{FF2B5EF4-FFF2-40B4-BE49-F238E27FC236}">
                <a16:creationId xmlns:a16="http://schemas.microsoft.com/office/drawing/2014/main" id="{1D2E23F9-EF8B-4212-9CB4-69A92E4BF338}"/>
              </a:ext>
            </a:extLst>
          </p:cNvPr>
          <p:cNvSpPr/>
          <p:nvPr/>
        </p:nvSpPr>
        <p:spPr>
          <a:xfrm>
            <a:off x="7903666" y="5492585"/>
            <a:ext cx="526106" cy="338554"/>
          </a:xfrm>
          <a:prstGeom prst="rect">
            <a:avLst/>
          </a:prstGeom>
        </p:spPr>
        <p:txBody>
          <a:bodyPr wrap="none">
            <a:spAutoFit/>
          </a:bodyPr>
          <a:lstStyle/>
          <a:p>
            <a:r>
              <a:rPr lang="en-US" altLang="ja-JP" sz="1600" dirty="0"/>
              <a:t>2nd</a:t>
            </a:r>
            <a:endParaRPr lang="ja-JP" altLang="en-US" sz="1600" dirty="0"/>
          </a:p>
        </p:txBody>
      </p:sp>
      <p:sp>
        <p:nvSpPr>
          <p:cNvPr id="22" name="正方形/長方形 21">
            <a:extLst>
              <a:ext uri="{FF2B5EF4-FFF2-40B4-BE49-F238E27FC236}">
                <a16:creationId xmlns:a16="http://schemas.microsoft.com/office/drawing/2014/main" id="{594F817F-6EE7-40F4-A229-6C4C4227F74A}"/>
              </a:ext>
            </a:extLst>
          </p:cNvPr>
          <p:cNvSpPr/>
          <p:nvPr/>
        </p:nvSpPr>
        <p:spPr>
          <a:xfrm>
            <a:off x="7900869" y="5889017"/>
            <a:ext cx="481222" cy="338554"/>
          </a:xfrm>
          <a:prstGeom prst="rect">
            <a:avLst/>
          </a:prstGeom>
        </p:spPr>
        <p:txBody>
          <a:bodyPr wrap="none">
            <a:spAutoFit/>
          </a:bodyPr>
          <a:lstStyle/>
          <a:p>
            <a:r>
              <a:rPr lang="en-US" altLang="ja-JP" sz="1600" dirty="0"/>
              <a:t>3rd</a:t>
            </a:r>
            <a:endParaRPr lang="ja-JP" altLang="en-US" sz="1600" dirty="0"/>
          </a:p>
        </p:txBody>
      </p:sp>
      <p:sp>
        <p:nvSpPr>
          <p:cNvPr id="23" name="テキスト ボックス 22">
            <a:extLst>
              <a:ext uri="{FF2B5EF4-FFF2-40B4-BE49-F238E27FC236}">
                <a16:creationId xmlns:a16="http://schemas.microsoft.com/office/drawing/2014/main" id="{B9899F50-9B98-4284-8C9A-AA6EAE875187}"/>
              </a:ext>
            </a:extLst>
          </p:cNvPr>
          <p:cNvSpPr txBox="1"/>
          <p:nvPr/>
        </p:nvSpPr>
        <p:spPr>
          <a:xfrm>
            <a:off x="470293" y="5222312"/>
            <a:ext cx="7420341" cy="1200329"/>
          </a:xfrm>
          <a:prstGeom prst="rect">
            <a:avLst/>
          </a:prstGeom>
          <a:noFill/>
        </p:spPr>
        <p:txBody>
          <a:bodyPr wrap="square">
            <a:spAutoFit/>
          </a:bodyPr>
          <a:lstStyle/>
          <a:p>
            <a:r>
              <a:rPr lang="ja-JP" altLang="en-US" dirty="0"/>
              <a:t>　</a:t>
            </a:r>
            <a:r>
              <a:rPr lang="ja-JP" altLang="en-US" sz="2400" dirty="0"/>
              <a:t>データを</a:t>
            </a:r>
            <a:r>
              <a:rPr lang="en-US" altLang="ja-JP" sz="2400" dirty="0"/>
              <a:t>k</a:t>
            </a:r>
            <a:r>
              <a:rPr lang="ja-JP" altLang="en-US" sz="2400" dirty="0"/>
              <a:t>分割する</a:t>
            </a:r>
            <a:endParaRPr lang="en-US" altLang="ja-JP" sz="2400" dirty="0"/>
          </a:p>
          <a:p>
            <a:r>
              <a:rPr lang="ja-JP" altLang="en-US" sz="2400" dirty="0"/>
              <a:t>　</a:t>
            </a:r>
            <a:r>
              <a:rPr lang="en-US" altLang="ja-JP" sz="2400" dirty="0"/>
              <a:t>1</a:t>
            </a:r>
            <a:r>
              <a:rPr lang="ja-JP" altLang="en-US" sz="2400" dirty="0"/>
              <a:t>つをテスト用とし、その他を学習</a:t>
            </a:r>
            <a:endParaRPr lang="en-US" altLang="ja-JP" sz="2400" dirty="0"/>
          </a:p>
          <a:p>
            <a:r>
              <a:rPr lang="ja-JP" altLang="en-US" sz="2400" dirty="0"/>
              <a:t>　すべてのデータが</a:t>
            </a:r>
            <a:r>
              <a:rPr lang="en-US" altLang="ja-JP" sz="2400" dirty="0"/>
              <a:t>1</a:t>
            </a:r>
            <a:r>
              <a:rPr lang="ja-JP" altLang="en-US" sz="2400" dirty="0"/>
              <a:t>回テストされるように</a:t>
            </a:r>
            <a:r>
              <a:rPr lang="en-US" altLang="ja-JP" sz="2400" i="1" dirty="0"/>
              <a:t>k</a:t>
            </a:r>
            <a:r>
              <a:rPr lang="ja-JP" altLang="en-US" sz="2400" dirty="0"/>
              <a:t>回学習</a:t>
            </a:r>
          </a:p>
        </p:txBody>
      </p:sp>
      <p:sp>
        <p:nvSpPr>
          <p:cNvPr id="24" name="テキスト ボックス 23">
            <a:extLst>
              <a:ext uri="{FF2B5EF4-FFF2-40B4-BE49-F238E27FC236}">
                <a16:creationId xmlns:a16="http://schemas.microsoft.com/office/drawing/2014/main" id="{80B405CF-54FA-4D77-AA0F-3757330FF926}"/>
              </a:ext>
            </a:extLst>
          </p:cNvPr>
          <p:cNvSpPr txBox="1"/>
          <p:nvPr/>
        </p:nvSpPr>
        <p:spPr>
          <a:xfrm>
            <a:off x="670064" y="899285"/>
            <a:ext cx="10831546" cy="3416320"/>
          </a:xfrm>
          <a:prstGeom prst="rect">
            <a:avLst/>
          </a:prstGeom>
          <a:solidFill>
            <a:schemeClr val="bg1"/>
          </a:solidFill>
          <a:ln w="25400">
            <a:solidFill>
              <a:srgbClr val="FF0000"/>
            </a:solidFill>
          </a:ln>
        </p:spPr>
        <p:txBody>
          <a:bodyPr wrap="square">
            <a:spAutoFit/>
          </a:bodyPr>
          <a:lstStyle/>
          <a:p>
            <a:r>
              <a:rPr lang="ja-JP" altLang="en-US" sz="2400" b="1" dirty="0"/>
              <a:t>過学習</a:t>
            </a:r>
            <a:endParaRPr lang="en-US" altLang="ja-JP" sz="2400" b="1" dirty="0"/>
          </a:p>
          <a:p>
            <a:r>
              <a:rPr lang="ja-JP" altLang="en-US" sz="2400" dirty="0"/>
              <a:t>機械学習では</a:t>
            </a:r>
            <a:r>
              <a:rPr lang="ja-JP" altLang="en-US" sz="2400" b="1" dirty="0"/>
              <a:t>未知のデータが予測</a:t>
            </a:r>
            <a:r>
              <a:rPr lang="ja-JP" altLang="en-US" sz="2400" dirty="0"/>
              <a:t>できるようにするのが重要</a:t>
            </a:r>
            <a:endParaRPr lang="en-US" altLang="ja-JP" sz="2400" dirty="0"/>
          </a:p>
          <a:p>
            <a:r>
              <a:rPr lang="ja-JP" altLang="en-US" sz="2400" dirty="0"/>
              <a:t>必ずしも最小二乗誤差が小さいからよいモデルとは言えない</a:t>
            </a:r>
            <a:endParaRPr lang="en-US" altLang="ja-JP" sz="2400" dirty="0"/>
          </a:p>
          <a:p>
            <a:r>
              <a:rPr lang="ja-JP" altLang="en-US" sz="2400" dirty="0"/>
              <a:t>訓練データに特化しすぎ（過学習）ないようにする。</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ja-JP" altLang="en-US" sz="2400" dirty="0"/>
          </a:p>
        </p:txBody>
      </p:sp>
      <p:pic>
        <p:nvPicPr>
          <p:cNvPr id="25" name="図 24">
            <a:extLst>
              <a:ext uri="{FF2B5EF4-FFF2-40B4-BE49-F238E27FC236}">
                <a16:creationId xmlns:a16="http://schemas.microsoft.com/office/drawing/2014/main" id="{F0A04626-4A3C-4038-9FD6-EA33830DA8E6}"/>
              </a:ext>
            </a:extLst>
          </p:cNvPr>
          <p:cNvPicPr>
            <a:picLocks noChangeAspect="1"/>
          </p:cNvPicPr>
          <p:nvPr/>
        </p:nvPicPr>
        <p:blipFill>
          <a:blip r:embed="rId2"/>
          <a:stretch>
            <a:fillRect/>
          </a:stretch>
        </p:blipFill>
        <p:spPr>
          <a:xfrm>
            <a:off x="4752756" y="2332762"/>
            <a:ext cx="3921211" cy="2069197"/>
          </a:xfrm>
          <a:prstGeom prst="rect">
            <a:avLst/>
          </a:prstGeom>
        </p:spPr>
      </p:pic>
      <p:pic>
        <p:nvPicPr>
          <p:cNvPr id="26" name="図 25">
            <a:extLst>
              <a:ext uri="{FF2B5EF4-FFF2-40B4-BE49-F238E27FC236}">
                <a16:creationId xmlns:a16="http://schemas.microsoft.com/office/drawing/2014/main" id="{2878A196-E4C3-4B5C-B9CF-94EF2FAAD218}"/>
              </a:ext>
            </a:extLst>
          </p:cNvPr>
          <p:cNvPicPr>
            <a:picLocks noChangeAspect="1"/>
          </p:cNvPicPr>
          <p:nvPr/>
        </p:nvPicPr>
        <p:blipFill>
          <a:blip r:embed="rId3"/>
          <a:stretch>
            <a:fillRect/>
          </a:stretch>
        </p:blipFill>
        <p:spPr>
          <a:xfrm>
            <a:off x="818763" y="2310716"/>
            <a:ext cx="3933993" cy="2075942"/>
          </a:xfrm>
          <a:prstGeom prst="rect">
            <a:avLst/>
          </a:prstGeom>
        </p:spPr>
      </p:pic>
    </p:spTree>
    <p:extLst>
      <p:ext uri="{BB962C8B-B14F-4D97-AF65-F5344CB8AC3E}">
        <p14:creationId xmlns:p14="http://schemas.microsoft.com/office/powerpoint/2010/main" val="3514896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CA2A1B7C-2B5D-EA62-8EE9-09137C36F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74" y="4604410"/>
            <a:ext cx="3663870" cy="2165202"/>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結果の</a:t>
            </a:r>
            <a:r>
              <a:rPr lang="ja-JP" altLang="en-US" dirty="0">
                <a:solidFill>
                  <a:schemeClr val="bg1"/>
                </a:solidFill>
                <a:latin typeface="ＭＳ ゴシック" panose="020B0609070205080204" pitchFamily="49" charset="-128"/>
                <a:ea typeface="ＭＳ ゴシック" panose="020B0609070205080204" pitchFamily="49" charset="-128"/>
              </a:rPr>
              <a:t>解釈</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B8E0D4DC-74B3-EC7C-5750-162F6D7D08DD}"/>
              </a:ext>
            </a:extLst>
          </p:cNvPr>
          <p:cNvSpPr txBox="1"/>
          <p:nvPr/>
        </p:nvSpPr>
        <p:spPr>
          <a:xfrm>
            <a:off x="7196328" y="6554462"/>
            <a:ext cx="6217920" cy="369332"/>
          </a:xfrm>
          <a:prstGeom prst="rect">
            <a:avLst/>
          </a:prstGeom>
          <a:noFill/>
        </p:spPr>
        <p:txBody>
          <a:bodyPr wrap="square">
            <a:spAutoFit/>
          </a:bodyPr>
          <a:lstStyle/>
          <a:p>
            <a:r>
              <a:rPr lang="ja-JP" altLang="en-US" dirty="0"/>
              <a:t>https://shap.readthedocs.io/en/latest/</a:t>
            </a:r>
          </a:p>
        </p:txBody>
      </p:sp>
      <p:sp>
        <p:nvSpPr>
          <p:cNvPr id="6" name="テキスト ボックス 5">
            <a:extLst>
              <a:ext uri="{FF2B5EF4-FFF2-40B4-BE49-F238E27FC236}">
                <a16:creationId xmlns:a16="http://schemas.microsoft.com/office/drawing/2014/main" id="{688C19B4-73FB-AFE9-3247-CA376F0DEB9F}"/>
              </a:ext>
            </a:extLst>
          </p:cNvPr>
          <p:cNvSpPr txBox="1"/>
          <p:nvPr/>
        </p:nvSpPr>
        <p:spPr>
          <a:xfrm>
            <a:off x="97536" y="754173"/>
            <a:ext cx="11890248" cy="461665"/>
          </a:xfrm>
          <a:prstGeom prst="rect">
            <a:avLst/>
          </a:prstGeom>
          <a:noFill/>
        </p:spPr>
        <p:txBody>
          <a:bodyPr wrap="square">
            <a:spAutoFit/>
          </a:bodyPr>
          <a:lstStyle/>
          <a:p>
            <a:r>
              <a:rPr lang="ja-JP" altLang="en-US" sz="2400" dirty="0"/>
              <a:t>機械学習はブラックボックスとしばしば言われるが、解釈のための手法も研究</a:t>
            </a:r>
          </a:p>
        </p:txBody>
      </p:sp>
      <p:sp>
        <p:nvSpPr>
          <p:cNvPr id="7" name="テキスト ボックス 6">
            <a:extLst>
              <a:ext uri="{FF2B5EF4-FFF2-40B4-BE49-F238E27FC236}">
                <a16:creationId xmlns:a16="http://schemas.microsoft.com/office/drawing/2014/main" id="{3526ED09-CCA5-E6E1-2D1A-4E4F3FF49D13}"/>
              </a:ext>
            </a:extLst>
          </p:cNvPr>
          <p:cNvSpPr txBox="1"/>
          <p:nvPr/>
        </p:nvSpPr>
        <p:spPr>
          <a:xfrm>
            <a:off x="119090" y="3994223"/>
            <a:ext cx="1115568" cy="461665"/>
          </a:xfrm>
          <a:prstGeom prst="rect">
            <a:avLst/>
          </a:prstGeom>
          <a:noFill/>
        </p:spPr>
        <p:txBody>
          <a:bodyPr wrap="square">
            <a:spAutoFit/>
          </a:bodyPr>
          <a:lstStyle/>
          <a:p>
            <a:r>
              <a:rPr lang="en-US" altLang="ja-JP" sz="2400" dirty="0"/>
              <a:t>SHAP</a:t>
            </a:r>
            <a:endParaRPr lang="ja-JP" altLang="en-US" sz="2400" dirty="0"/>
          </a:p>
        </p:txBody>
      </p:sp>
      <p:sp>
        <p:nvSpPr>
          <p:cNvPr id="27" name="テキスト ボックス 26">
            <a:extLst>
              <a:ext uri="{FF2B5EF4-FFF2-40B4-BE49-F238E27FC236}">
                <a16:creationId xmlns:a16="http://schemas.microsoft.com/office/drawing/2014/main" id="{A8EFA67E-D7AD-DBF7-99DC-206518DCD591}"/>
              </a:ext>
            </a:extLst>
          </p:cNvPr>
          <p:cNvSpPr txBox="1"/>
          <p:nvPr/>
        </p:nvSpPr>
        <p:spPr>
          <a:xfrm>
            <a:off x="383287" y="1170989"/>
            <a:ext cx="5114544" cy="461665"/>
          </a:xfrm>
          <a:prstGeom prst="rect">
            <a:avLst/>
          </a:prstGeom>
          <a:noFill/>
        </p:spPr>
        <p:txBody>
          <a:bodyPr wrap="square">
            <a:spAutoFit/>
          </a:bodyPr>
          <a:lstStyle/>
          <a:p>
            <a:r>
              <a:rPr lang="en-US" altLang="ja-JP" sz="2400" dirty="0"/>
              <a:t>Random Forest</a:t>
            </a:r>
            <a:r>
              <a:rPr lang="ja-JP" altLang="en-US" sz="2400" dirty="0"/>
              <a:t>などの特徴量重要性</a:t>
            </a:r>
          </a:p>
        </p:txBody>
      </p:sp>
      <p:pic>
        <p:nvPicPr>
          <p:cNvPr id="1026" name="Picture 2" descr="Random Forest Feature Importances (MDI)">
            <a:extLst>
              <a:ext uri="{FF2B5EF4-FFF2-40B4-BE49-F238E27FC236}">
                <a16:creationId xmlns:a16="http://schemas.microsoft.com/office/drawing/2014/main" id="{FD14F84F-871A-600B-9B9B-7C056E188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22" y="1632654"/>
            <a:ext cx="3123388" cy="234254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33763C16-1C74-C298-7ACF-29FE5CE694B6}"/>
              </a:ext>
            </a:extLst>
          </p:cNvPr>
          <p:cNvSpPr txBox="1"/>
          <p:nvPr/>
        </p:nvSpPr>
        <p:spPr>
          <a:xfrm>
            <a:off x="1130810" y="4225056"/>
            <a:ext cx="5175502" cy="400110"/>
          </a:xfrm>
          <a:prstGeom prst="rect">
            <a:avLst/>
          </a:prstGeom>
          <a:noFill/>
        </p:spPr>
        <p:txBody>
          <a:bodyPr wrap="square">
            <a:spAutoFit/>
          </a:bodyPr>
          <a:lstStyle/>
          <a:p>
            <a:r>
              <a:rPr lang="ja-JP" altLang="en-US" sz="2000" dirty="0"/>
              <a:t>どのような分類モデルでも適用可能</a:t>
            </a:r>
          </a:p>
        </p:txBody>
      </p:sp>
      <p:pic>
        <p:nvPicPr>
          <p:cNvPr id="1028" name="Picture 4">
            <a:extLst>
              <a:ext uri="{FF2B5EF4-FFF2-40B4-BE49-F238E27FC236}">
                <a16:creationId xmlns:a16="http://schemas.microsoft.com/office/drawing/2014/main" id="{EE41A318-0D3C-3201-0C5A-B9B82B69E6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960" y="2581458"/>
            <a:ext cx="6498660" cy="3188405"/>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61532FE6-3B5D-9DB1-640D-B091979CF391}"/>
              </a:ext>
            </a:extLst>
          </p:cNvPr>
          <p:cNvSpPr txBox="1"/>
          <p:nvPr/>
        </p:nvSpPr>
        <p:spPr>
          <a:xfrm>
            <a:off x="5748528" y="1979271"/>
            <a:ext cx="4547616" cy="461665"/>
          </a:xfrm>
          <a:prstGeom prst="rect">
            <a:avLst/>
          </a:prstGeom>
          <a:noFill/>
        </p:spPr>
        <p:txBody>
          <a:bodyPr wrap="square">
            <a:spAutoFit/>
          </a:bodyPr>
          <a:lstStyle/>
          <a:p>
            <a:r>
              <a:rPr lang="en-US" altLang="ja-JP" sz="2400" dirty="0"/>
              <a:t>SHAP</a:t>
            </a:r>
            <a:r>
              <a:rPr lang="ja-JP" altLang="en-US" sz="2400" dirty="0"/>
              <a:t>による画像予測の解釈</a:t>
            </a:r>
          </a:p>
        </p:txBody>
      </p:sp>
    </p:spTree>
    <p:extLst>
      <p:ext uri="{BB962C8B-B14F-4D97-AF65-F5344CB8AC3E}">
        <p14:creationId xmlns:p14="http://schemas.microsoft.com/office/powerpoint/2010/main" val="1942998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学習</a:t>
            </a:r>
          </a:p>
        </p:txBody>
      </p:sp>
      <p:sp>
        <p:nvSpPr>
          <p:cNvPr id="3" name="テキスト ボックス 2">
            <a:extLst>
              <a:ext uri="{FF2B5EF4-FFF2-40B4-BE49-F238E27FC236}">
                <a16:creationId xmlns:a16="http://schemas.microsoft.com/office/drawing/2014/main" id="{F1F0EED5-1D04-470F-B741-EF51FFA50BC3}"/>
              </a:ext>
            </a:extLst>
          </p:cNvPr>
          <p:cNvSpPr txBox="1"/>
          <p:nvPr/>
        </p:nvSpPr>
        <p:spPr>
          <a:xfrm>
            <a:off x="385589" y="975031"/>
            <a:ext cx="8978748" cy="2308324"/>
          </a:xfrm>
          <a:prstGeom prst="rect">
            <a:avLst/>
          </a:prstGeom>
          <a:noFill/>
        </p:spPr>
        <p:txBody>
          <a:bodyPr wrap="square" rtlCol="0">
            <a:spAutoFit/>
          </a:bodyPr>
          <a:lstStyle/>
          <a:p>
            <a:r>
              <a:rPr kumimoji="1" lang="ja-JP" altLang="en-US" sz="2400" dirty="0"/>
              <a:t>機械学習用に前処理されたデータを機械学習に読み込ませる。</a:t>
            </a:r>
            <a:endParaRPr kumimoji="1" lang="en-US" altLang="ja-JP" sz="2400" dirty="0"/>
          </a:p>
          <a:p>
            <a:r>
              <a:rPr lang="ja-JP" altLang="en-US" sz="2400" dirty="0"/>
              <a:t>機械学習のパッケージを使うのが便利</a:t>
            </a:r>
            <a:endParaRPr lang="en-US" altLang="ja-JP" sz="2400" dirty="0"/>
          </a:p>
          <a:p>
            <a:endParaRPr kumimoji="1" lang="en-US" altLang="ja-JP" sz="2400" dirty="0"/>
          </a:p>
          <a:p>
            <a:r>
              <a:rPr kumimoji="1" lang="ja-JP" altLang="en-US" sz="2400" dirty="0"/>
              <a:t>頻繁に使われるパッケージ</a:t>
            </a:r>
            <a:endParaRPr kumimoji="1" lang="en-US" altLang="ja-JP" sz="2400" dirty="0"/>
          </a:p>
          <a:p>
            <a:pPr lvl="1"/>
            <a:r>
              <a:rPr kumimoji="1" lang="ja-JP" altLang="en-US" sz="2400" dirty="0"/>
              <a:t>機械学習全般 </a:t>
            </a:r>
            <a:r>
              <a:rPr kumimoji="1" lang="en-US" altLang="ja-JP" sz="2400" dirty="0"/>
              <a:t>scikit-learn</a:t>
            </a:r>
          </a:p>
          <a:p>
            <a:pPr lvl="1"/>
            <a:r>
              <a:rPr kumimoji="1" lang="ja-JP" altLang="en-US" sz="2400" dirty="0"/>
              <a:t>深層学習　　 </a:t>
            </a:r>
            <a:r>
              <a:rPr kumimoji="1" lang="en-US" altLang="ja-JP" sz="2400" dirty="0"/>
              <a:t>TensorFlow, </a:t>
            </a:r>
            <a:r>
              <a:rPr kumimoji="1" lang="en-US" altLang="ja-JP" sz="2400" dirty="0" err="1"/>
              <a:t>keras</a:t>
            </a:r>
            <a:r>
              <a:rPr kumimoji="1" lang="en-US" altLang="ja-JP" sz="2400" dirty="0"/>
              <a:t>, </a:t>
            </a:r>
            <a:r>
              <a:rPr kumimoji="1" lang="en-US" altLang="ja-JP" sz="2400" dirty="0" err="1"/>
              <a:t>Pytorch</a:t>
            </a:r>
            <a:r>
              <a:rPr kumimoji="1" lang="ja-JP" altLang="en-US" sz="2400" dirty="0"/>
              <a:t>　など</a:t>
            </a:r>
          </a:p>
        </p:txBody>
      </p:sp>
      <p:sp>
        <p:nvSpPr>
          <p:cNvPr id="9" name="四角形: 角を丸くする 8">
            <a:extLst>
              <a:ext uri="{FF2B5EF4-FFF2-40B4-BE49-F238E27FC236}">
                <a16:creationId xmlns:a16="http://schemas.microsoft.com/office/drawing/2014/main" id="{A9ADE422-CF32-404B-BBC4-4CACB0DE179F}"/>
              </a:ext>
            </a:extLst>
          </p:cNvPr>
          <p:cNvSpPr/>
          <p:nvPr/>
        </p:nvSpPr>
        <p:spPr>
          <a:xfrm>
            <a:off x="285809" y="847023"/>
            <a:ext cx="11384924" cy="2581977"/>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四角形: 角を丸くする 9">
            <a:extLst>
              <a:ext uri="{FF2B5EF4-FFF2-40B4-BE49-F238E27FC236}">
                <a16:creationId xmlns:a16="http://schemas.microsoft.com/office/drawing/2014/main" id="{F3C9FE72-C05B-4EB2-A492-AC8A4B6D7D9D}"/>
              </a:ext>
            </a:extLst>
          </p:cNvPr>
          <p:cNvSpPr/>
          <p:nvPr/>
        </p:nvSpPr>
        <p:spPr>
          <a:xfrm>
            <a:off x="292821" y="3567569"/>
            <a:ext cx="11384924" cy="3209755"/>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テキスト ボックス 10">
            <a:extLst>
              <a:ext uri="{FF2B5EF4-FFF2-40B4-BE49-F238E27FC236}">
                <a16:creationId xmlns:a16="http://schemas.microsoft.com/office/drawing/2014/main" id="{3F877A89-7B0B-47D7-B689-9E2A636D611A}"/>
              </a:ext>
            </a:extLst>
          </p:cNvPr>
          <p:cNvSpPr txBox="1"/>
          <p:nvPr/>
        </p:nvSpPr>
        <p:spPr>
          <a:xfrm>
            <a:off x="497112" y="3702653"/>
            <a:ext cx="11004497" cy="3046988"/>
          </a:xfrm>
          <a:prstGeom prst="rect">
            <a:avLst/>
          </a:prstGeom>
          <a:noFill/>
        </p:spPr>
        <p:txBody>
          <a:bodyPr wrap="square" rtlCol="0">
            <a:spAutoFit/>
          </a:bodyPr>
          <a:lstStyle/>
          <a:p>
            <a:r>
              <a:rPr kumimoji="1" lang="ja-JP" altLang="en-US" sz="2400" dirty="0"/>
              <a:t>パラメータチューニング</a:t>
            </a:r>
            <a:endParaRPr kumimoji="1" lang="en-US" altLang="ja-JP" sz="2400" dirty="0"/>
          </a:p>
          <a:p>
            <a:r>
              <a:rPr lang="ja-JP" altLang="en-US" sz="2400" dirty="0"/>
              <a:t>　学習で変化せず、前もって決めておくパラメータ</a:t>
            </a:r>
            <a:r>
              <a:rPr lang="en-US" altLang="ja-JP" sz="2400" dirty="0"/>
              <a:t>(</a:t>
            </a:r>
            <a:r>
              <a:rPr lang="ja-JP" altLang="en-US" sz="2400" dirty="0"/>
              <a:t>ハイパーパラメータ</a:t>
            </a:r>
            <a:r>
              <a:rPr lang="en-US" altLang="ja-JP" sz="2400" dirty="0"/>
              <a:t>)</a:t>
            </a:r>
          </a:p>
          <a:p>
            <a:r>
              <a:rPr kumimoji="1" lang="ja-JP" altLang="en-US" sz="2400" dirty="0"/>
              <a:t>　がある</a:t>
            </a:r>
            <a:endParaRPr kumimoji="1" lang="en-US" altLang="ja-JP" sz="2400" dirty="0"/>
          </a:p>
          <a:p>
            <a:r>
              <a:rPr lang="ja-JP" altLang="en-US" sz="2400" dirty="0"/>
              <a:t>　グリッドサーチ（考えられるパラメータの総当たり）などをしてよい</a:t>
            </a:r>
            <a:endParaRPr lang="en-US" altLang="ja-JP" sz="2400" dirty="0"/>
          </a:p>
          <a:p>
            <a:r>
              <a:rPr lang="ja-JP" altLang="en-US" sz="2400" dirty="0"/>
              <a:t>　パラメータを決定</a:t>
            </a:r>
            <a:endParaRPr kumimoji="1" lang="en-US" altLang="ja-JP" sz="2400" dirty="0"/>
          </a:p>
          <a:p>
            <a:r>
              <a:rPr lang="ja-JP" altLang="en-US" sz="2400" dirty="0"/>
              <a:t>　</a:t>
            </a:r>
            <a:endParaRPr lang="en-US" altLang="ja-JP" sz="2400" dirty="0"/>
          </a:p>
          <a:p>
            <a:r>
              <a:rPr lang="ja-JP" altLang="en-US" sz="2400" dirty="0"/>
              <a:t>　</a:t>
            </a:r>
            <a:r>
              <a:rPr lang="en-US" altLang="ja-JP" sz="2400" dirty="0"/>
              <a:t>Random</a:t>
            </a:r>
            <a:r>
              <a:rPr lang="ja-JP" altLang="en-US" sz="2400" dirty="0"/>
              <a:t> </a:t>
            </a:r>
            <a:r>
              <a:rPr lang="en-US" altLang="ja-JP" sz="2400" dirty="0"/>
              <a:t>Forest,</a:t>
            </a:r>
            <a:r>
              <a:rPr lang="ja-JP" altLang="en-US" sz="2400" dirty="0"/>
              <a:t> </a:t>
            </a:r>
            <a:r>
              <a:rPr lang="en-US" altLang="ja-JP" sz="2400" dirty="0"/>
              <a:t>SVM</a:t>
            </a:r>
            <a:r>
              <a:rPr lang="ja-JP" altLang="en-US" sz="2400" dirty="0"/>
              <a:t>：パラメータが少なく、比較的容易</a:t>
            </a:r>
            <a:endParaRPr lang="en-US" altLang="ja-JP" sz="2400" dirty="0"/>
          </a:p>
          <a:p>
            <a:r>
              <a:rPr kumimoji="1" lang="ja-JP" altLang="en-US" sz="2400" dirty="0"/>
              <a:t>　深層学習　</a:t>
            </a:r>
            <a:r>
              <a:rPr lang="en-US" altLang="ja-JP" sz="2400" dirty="0"/>
              <a:t>:</a:t>
            </a:r>
            <a:r>
              <a:rPr lang="ja-JP" altLang="en-US" sz="2400" dirty="0"/>
              <a:t>パラメータのチューニングが難しい</a:t>
            </a:r>
            <a:endParaRPr kumimoji="1" lang="ja-JP" altLang="en-US" sz="2400" dirty="0"/>
          </a:p>
        </p:txBody>
      </p:sp>
    </p:spTree>
    <p:extLst>
      <p:ext uri="{BB962C8B-B14F-4D97-AF65-F5344CB8AC3E}">
        <p14:creationId xmlns:p14="http://schemas.microsoft.com/office/powerpoint/2010/main" val="1448379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分析化学における</a:t>
            </a:r>
            <a:r>
              <a:rPr lang="en-US" altLang="ja-JP" dirty="0">
                <a:solidFill>
                  <a:schemeClr val="bg1"/>
                </a:solidFill>
                <a:latin typeface="ＭＳ ゴシック" panose="020B0609070205080204" pitchFamily="49" charset="-128"/>
                <a:ea typeface="ＭＳ ゴシック" panose="020B0609070205080204" pitchFamily="49" charset="-128"/>
              </a:rPr>
              <a:t>AI</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a:t>
            </a:r>
            <a:r>
              <a:rPr lang="ja-JP" altLang="en-US" dirty="0">
                <a:solidFill>
                  <a:schemeClr val="bg1"/>
                </a:solidFill>
                <a:latin typeface="ＭＳ ゴシック" panose="020B0609070205080204" pitchFamily="49" charset="-128"/>
                <a:ea typeface="ＭＳ ゴシック" panose="020B0609070205080204" pitchFamily="49" charset="-128"/>
              </a:rPr>
              <a:t>クラスタリング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正方形/長方形 2">
            <a:extLst>
              <a:ext uri="{FF2B5EF4-FFF2-40B4-BE49-F238E27FC236}">
                <a16:creationId xmlns:a16="http://schemas.microsoft.com/office/drawing/2014/main" id="{F8794AAF-7946-4BAE-8000-CFCA0F8CE68E}"/>
              </a:ext>
            </a:extLst>
          </p:cNvPr>
          <p:cNvSpPr/>
          <p:nvPr/>
        </p:nvSpPr>
        <p:spPr>
          <a:xfrm>
            <a:off x="8520760" y="1549315"/>
            <a:ext cx="1665514" cy="873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5D13FF18-A72F-4C1C-828E-3D13C6E6F64B}"/>
              </a:ext>
            </a:extLst>
          </p:cNvPr>
          <p:cNvSpPr/>
          <p:nvPr/>
        </p:nvSpPr>
        <p:spPr>
          <a:xfrm>
            <a:off x="8868188" y="161468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7AD64DA6-3A42-4178-A247-B5432445B274}"/>
              </a:ext>
            </a:extLst>
          </p:cNvPr>
          <p:cNvSpPr/>
          <p:nvPr/>
        </p:nvSpPr>
        <p:spPr>
          <a:xfrm>
            <a:off x="9020588" y="176708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BDC1A54C-DCF7-4F13-888D-D76FC8E4B9EE}"/>
              </a:ext>
            </a:extLst>
          </p:cNvPr>
          <p:cNvSpPr/>
          <p:nvPr/>
        </p:nvSpPr>
        <p:spPr>
          <a:xfrm>
            <a:off x="8805954" y="1772220"/>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E08EA001-A5AE-4EC3-987F-3323EEB3C62C}"/>
              </a:ext>
            </a:extLst>
          </p:cNvPr>
          <p:cNvSpPr/>
          <p:nvPr/>
        </p:nvSpPr>
        <p:spPr>
          <a:xfrm>
            <a:off x="9049823" y="1647159"/>
            <a:ext cx="96252" cy="98617"/>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33DE5CD-0070-4AB0-80A2-45157FE11157}"/>
              </a:ext>
            </a:extLst>
          </p:cNvPr>
          <p:cNvSpPr/>
          <p:nvPr/>
        </p:nvSpPr>
        <p:spPr>
          <a:xfrm>
            <a:off x="9257265" y="2199902"/>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E9CCF3B-0975-4ECA-AF12-4A4E4E45B793}"/>
              </a:ext>
            </a:extLst>
          </p:cNvPr>
          <p:cNvSpPr/>
          <p:nvPr/>
        </p:nvSpPr>
        <p:spPr>
          <a:xfrm>
            <a:off x="9374372" y="2298519"/>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63030B68-2C8B-4472-A92F-26F4D81CE9C6}"/>
              </a:ext>
            </a:extLst>
          </p:cNvPr>
          <p:cNvSpPr/>
          <p:nvPr/>
        </p:nvSpPr>
        <p:spPr>
          <a:xfrm>
            <a:off x="9394143" y="2189433"/>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C749E539-7358-4530-8A79-0E0DF0154954}"/>
              </a:ext>
            </a:extLst>
          </p:cNvPr>
          <p:cNvSpPr/>
          <p:nvPr/>
        </p:nvSpPr>
        <p:spPr>
          <a:xfrm>
            <a:off x="9696175" y="1729761"/>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AA2E2B29-F277-4EDA-8048-4882AA2D073F}"/>
              </a:ext>
            </a:extLst>
          </p:cNvPr>
          <p:cNvSpPr/>
          <p:nvPr/>
        </p:nvSpPr>
        <p:spPr>
          <a:xfrm>
            <a:off x="9780968" y="1813180"/>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4DDE7A33-6E1E-4B53-9656-5DBE50CEAB96}"/>
              </a:ext>
            </a:extLst>
          </p:cNvPr>
          <p:cNvSpPr/>
          <p:nvPr/>
        </p:nvSpPr>
        <p:spPr>
          <a:xfrm>
            <a:off x="9844357" y="1656493"/>
            <a:ext cx="96252" cy="986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7798AA1-583B-4DBA-8379-687E9ED65DC1}"/>
              </a:ext>
            </a:extLst>
          </p:cNvPr>
          <p:cNvSpPr/>
          <p:nvPr/>
        </p:nvSpPr>
        <p:spPr>
          <a:xfrm>
            <a:off x="9525911" y="2253155"/>
            <a:ext cx="96252" cy="98617"/>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2C845198-A344-460F-9818-456EDC414526}"/>
              </a:ext>
            </a:extLst>
          </p:cNvPr>
          <p:cNvSpPr txBox="1"/>
          <p:nvPr/>
        </p:nvSpPr>
        <p:spPr>
          <a:xfrm>
            <a:off x="201644" y="977927"/>
            <a:ext cx="6222732" cy="523220"/>
          </a:xfrm>
          <a:prstGeom prst="rect">
            <a:avLst/>
          </a:prstGeom>
          <a:noFill/>
        </p:spPr>
        <p:txBody>
          <a:bodyPr wrap="square">
            <a:spAutoFit/>
          </a:bodyPr>
          <a:lstStyle/>
          <a:p>
            <a:r>
              <a:rPr lang="en-US" altLang="ja-JP" sz="2800" dirty="0"/>
              <a:t>k-means</a:t>
            </a:r>
            <a:endParaRPr lang="ja-JP" altLang="en-US" sz="2800" dirty="0"/>
          </a:p>
        </p:txBody>
      </p:sp>
      <p:sp>
        <p:nvSpPr>
          <p:cNvPr id="23" name="テキスト ボックス 22">
            <a:extLst>
              <a:ext uri="{FF2B5EF4-FFF2-40B4-BE49-F238E27FC236}">
                <a16:creationId xmlns:a16="http://schemas.microsoft.com/office/drawing/2014/main" id="{A8A265A0-D4A8-4000-85C7-D2406A362027}"/>
              </a:ext>
            </a:extLst>
          </p:cNvPr>
          <p:cNvSpPr txBox="1"/>
          <p:nvPr/>
        </p:nvSpPr>
        <p:spPr>
          <a:xfrm>
            <a:off x="573546" y="1514943"/>
            <a:ext cx="6907015" cy="1569660"/>
          </a:xfrm>
          <a:prstGeom prst="rect">
            <a:avLst/>
          </a:prstGeom>
          <a:noFill/>
        </p:spPr>
        <p:txBody>
          <a:bodyPr wrap="square" rtlCol="0">
            <a:spAutoFit/>
          </a:bodyPr>
          <a:lstStyle/>
          <a:p>
            <a:r>
              <a:rPr lang="ja-JP" altLang="en-US" sz="2400" dirty="0"/>
              <a:t>ランダムにクラスターを分割</a:t>
            </a:r>
            <a:endParaRPr lang="en-US" altLang="ja-JP" sz="2400" dirty="0"/>
          </a:p>
          <a:p>
            <a:r>
              <a:rPr lang="ja-JP" altLang="en-US" sz="2400" dirty="0"/>
              <a:t>各クラスターの重心を求める</a:t>
            </a:r>
            <a:endParaRPr lang="en-US" altLang="ja-JP" sz="2400" dirty="0"/>
          </a:p>
          <a:p>
            <a:r>
              <a:rPr lang="ja-JP" altLang="en-US" sz="2400" dirty="0"/>
              <a:t>最もクラスターの重心に近いクラスターに変更</a:t>
            </a:r>
            <a:endParaRPr lang="en-US" altLang="ja-JP" sz="2400" dirty="0"/>
          </a:p>
          <a:p>
            <a:r>
              <a:rPr lang="ja-JP" altLang="en-US" sz="2400" dirty="0"/>
              <a:t>繰り返し、点が変わらなくなったら終了</a:t>
            </a:r>
            <a:endParaRPr lang="en-US" altLang="ja-JP" sz="2400" dirty="0"/>
          </a:p>
        </p:txBody>
      </p:sp>
      <p:sp>
        <p:nvSpPr>
          <p:cNvPr id="15" name="テキスト ボックス 14">
            <a:extLst>
              <a:ext uri="{FF2B5EF4-FFF2-40B4-BE49-F238E27FC236}">
                <a16:creationId xmlns:a16="http://schemas.microsoft.com/office/drawing/2014/main" id="{9D459BFE-FD1F-6136-305E-CD43A216F157}"/>
              </a:ext>
            </a:extLst>
          </p:cNvPr>
          <p:cNvSpPr txBox="1"/>
          <p:nvPr/>
        </p:nvSpPr>
        <p:spPr>
          <a:xfrm>
            <a:off x="427563" y="3773398"/>
            <a:ext cx="6907015" cy="461665"/>
          </a:xfrm>
          <a:prstGeom prst="rect">
            <a:avLst/>
          </a:prstGeom>
          <a:noFill/>
        </p:spPr>
        <p:txBody>
          <a:bodyPr wrap="square" rtlCol="0">
            <a:spAutoFit/>
          </a:bodyPr>
          <a:lstStyle/>
          <a:p>
            <a:r>
              <a:rPr lang="en-US" altLang="ja-JP" sz="2400" dirty="0"/>
              <a:t>Kmeans.py</a:t>
            </a:r>
            <a:r>
              <a:rPr lang="ja-JP" altLang="en-US" sz="2400" dirty="0"/>
              <a:t>参照</a:t>
            </a:r>
            <a:endParaRPr lang="en-US" altLang="ja-JP" sz="2400" dirty="0"/>
          </a:p>
        </p:txBody>
      </p:sp>
    </p:spTree>
    <p:extLst>
      <p:ext uri="{BB962C8B-B14F-4D97-AF65-F5344CB8AC3E}">
        <p14:creationId xmlns:p14="http://schemas.microsoft.com/office/powerpoint/2010/main" val="2059861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en-US" altLang="ja-JP" dirty="0">
                <a:solidFill>
                  <a:schemeClr val="bg1"/>
                </a:solidFill>
                <a:latin typeface="ＭＳ ゴシック" panose="020B0609070205080204" pitchFamily="49" charset="-128"/>
                <a:ea typeface="ＭＳ ゴシック" panose="020B0609070205080204" pitchFamily="49" charset="-128"/>
              </a:rPr>
              <a:t>scikit-learn</a:t>
            </a:r>
            <a:r>
              <a:rPr kumimoji="1" lang="ja-JP" altLang="en-US" dirty="0">
                <a:solidFill>
                  <a:schemeClr val="bg1"/>
                </a:solidFill>
                <a:latin typeface="ＭＳ ゴシック" panose="020B0609070205080204" pitchFamily="49" charset="-128"/>
                <a:ea typeface="ＭＳ ゴシック" panose="020B0609070205080204" pitchFamily="49" charset="-128"/>
              </a:rPr>
              <a:t>を用いた機械学習</a:t>
            </a:r>
          </a:p>
        </p:txBody>
      </p:sp>
      <p:pic>
        <p:nvPicPr>
          <p:cNvPr id="4" name="図 3">
            <a:extLst>
              <a:ext uri="{FF2B5EF4-FFF2-40B4-BE49-F238E27FC236}">
                <a16:creationId xmlns:a16="http://schemas.microsoft.com/office/drawing/2014/main" id="{C25D1F22-52FD-4337-9549-4E13EEA11647}"/>
              </a:ext>
            </a:extLst>
          </p:cNvPr>
          <p:cNvPicPr>
            <a:picLocks noChangeAspect="1"/>
          </p:cNvPicPr>
          <p:nvPr/>
        </p:nvPicPr>
        <p:blipFill rotWithShape="1">
          <a:blip r:embed="rId2"/>
          <a:srcRect l="4643" t="46651" r="86021" b="36080"/>
          <a:stretch/>
        </p:blipFill>
        <p:spPr>
          <a:xfrm>
            <a:off x="136451" y="1839677"/>
            <a:ext cx="7989712" cy="3079282"/>
          </a:xfrm>
          <a:prstGeom prst="rect">
            <a:avLst/>
          </a:prstGeom>
        </p:spPr>
      </p:pic>
      <p:sp>
        <p:nvSpPr>
          <p:cNvPr id="5" name="テキスト ボックス 4">
            <a:extLst>
              <a:ext uri="{FF2B5EF4-FFF2-40B4-BE49-F238E27FC236}">
                <a16:creationId xmlns:a16="http://schemas.microsoft.com/office/drawing/2014/main" id="{74793036-760E-44AD-AC26-42BC970CDC04}"/>
              </a:ext>
            </a:extLst>
          </p:cNvPr>
          <p:cNvSpPr txBox="1"/>
          <p:nvPr/>
        </p:nvSpPr>
        <p:spPr>
          <a:xfrm>
            <a:off x="23412" y="738713"/>
            <a:ext cx="11108875" cy="1200329"/>
          </a:xfrm>
          <a:prstGeom prst="rect">
            <a:avLst/>
          </a:prstGeom>
          <a:noFill/>
        </p:spPr>
        <p:txBody>
          <a:bodyPr wrap="square" rtlCol="0">
            <a:spAutoFit/>
          </a:bodyPr>
          <a:lstStyle/>
          <a:p>
            <a:r>
              <a:rPr lang="ja-JP" altLang="en-US" sz="2400" dirty="0"/>
              <a:t>深層学習以外の</a:t>
            </a:r>
            <a:r>
              <a:rPr kumimoji="1" lang="ja-JP" altLang="en-US" sz="2400" dirty="0"/>
              <a:t>機械学習には</a:t>
            </a:r>
            <a:r>
              <a:rPr kumimoji="1" lang="en-US" altLang="ja-JP" sz="2400" dirty="0" err="1"/>
              <a:t>sk</a:t>
            </a:r>
            <a:r>
              <a:rPr lang="en-US" altLang="ja-JP" sz="2400" dirty="0" err="1"/>
              <a:t>learn</a:t>
            </a:r>
            <a:r>
              <a:rPr lang="ja-JP" altLang="en-US" sz="2400" dirty="0"/>
              <a:t>が便利で扱いやすいです。</a:t>
            </a:r>
            <a:endParaRPr lang="en-US" altLang="ja-JP" sz="2400" dirty="0"/>
          </a:p>
          <a:p>
            <a:r>
              <a:rPr lang="ja-JP" altLang="en-US" sz="2400" dirty="0"/>
              <a:t>深層学習は扱えませんが、</a:t>
            </a:r>
            <a:r>
              <a:rPr lang="en-US" altLang="ja-JP" sz="2400" dirty="0" err="1"/>
              <a:t>sklearn</a:t>
            </a:r>
            <a:r>
              <a:rPr lang="ja-JP" altLang="en-US" sz="2400" dirty="0"/>
              <a:t>に慣れれば、</a:t>
            </a:r>
            <a:r>
              <a:rPr lang="en-US" altLang="ja-JP" sz="2400" dirty="0" err="1"/>
              <a:t>keras</a:t>
            </a:r>
            <a:r>
              <a:rPr lang="ja-JP" altLang="en-US" sz="2400" dirty="0"/>
              <a:t>や</a:t>
            </a:r>
            <a:r>
              <a:rPr lang="en-US" altLang="ja-JP" sz="2400" dirty="0" err="1"/>
              <a:t>pytorch</a:t>
            </a:r>
            <a:r>
              <a:rPr lang="ja-JP" altLang="en-US" sz="2400" dirty="0"/>
              <a:t>などの深層学習ライブラリも扱いやすい。</a:t>
            </a:r>
            <a:endParaRPr kumimoji="1" lang="ja-JP" altLang="en-US" sz="2400" dirty="0"/>
          </a:p>
        </p:txBody>
      </p:sp>
      <p:sp>
        <p:nvSpPr>
          <p:cNvPr id="6" name="テキスト ボックス 5">
            <a:extLst>
              <a:ext uri="{FF2B5EF4-FFF2-40B4-BE49-F238E27FC236}">
                <a16:creationId xmlns:a16="http://schemas.microsoft.com/office/drawing/2014/main" id="{87E6C6C5-1682-458C-92DA-B0C4AFAEB2C1}"/>
              </a:ext>
            </a:extLst>
          </p:cNvPr>
          <p:cNvSpPr txBox="1"/>
          <p:nvPr/>
        </p:nvSpPr>
        <p:spPr>
          <a:xfrm>
            <a:off x="8126163" y="2828835"/>
            <a:ext cx="4570227" cy="707886"/>
          </a:xfrm>
          <a:prstGeom prst="rect">
            <a:avLst/>
          </a:prstGeom>
          <a:noFill/>
        </p:spPr>
        <p:txBody>
          <a:bodyPr wrap="square" rtlCol="0">
            <a:spAutoFit/>
          </a:bodyPr>
          <a:lstStyle/>
          <a:p>
            <a:r>
              <a:rPr lang="ja-JP" altLang="en-US" sz="2000" dirty="0"/>
              <a:t>ランダムフォレスト分類器の</a:t>
            </a:r>
            <a:endParaRPr lang="en-US" altLang="ja-JP" sz="2000" dirty="0"/>
          </a:p>
          <a:p>
            <a:r>
              <a:rPr lang="ja-JP" altLang="en-US" sz="2000" dirty="0"/>
              <a:t>呼び出し</a:t>
            </a:r>
            <a:endParaRPr kumimoji="1" lang="ja-JP" altLang="en-US" sz="2000" dirty="0"/>
          </a:p>
        </p:txBody>
      </p:sp>
      <p:sp>
        <p:nvSpPr>
          <p:cNvPr id="7" name="テキスト ボックス 6">
            <a:extLst>
              <a:ext uri="{FF2B5EF4-FFF2-40B4-BE49-F238E27FC236}">
                <a16:creationId xmlns:a16="http://schemas.microsoft.com/office/drawing/2014/main" id="{830F8A1A-54F5-4A94-BFD1-58B6EB488A40}"/>
              </a:ext>
            </a:extLst>
          </p:cNvPr>
          <p:cNvSpPr txBox="1"/>
          <p:nvPr/>
        </p:nvSpPr>
        <p:spPr>
          <a:xfrm>
            <a:off x="8126163" y="3780907"/>
            <a:ext cx="4570227" cy="400110"/>
          </a:xfrm>
          <a:prstGeom prst="rect">
            <a:avLst/>
          </a:prstGeom>
          <a:noFill/>
        </p:spPr>
        <p:txBody>
          <a:bodyPr wrap="square" rtlCol="0">
            <a:spAutoFit/>
          </a:bodyPr>
          <a:lstStyle/>
          <a:p>
            <a:r>
              <a:rPr kumimoji="1" lang="en-US" altLang="ja-JP" sz="2000" dirty="0" err="1"/>
              <a:t>x_train,y_train</a:t>
            </a:r>
            <a:r>
              <a:rPr kumimoji="1" lang="ja-JP" altLang="en-US" sz="2000" dirty="0"/>
              <a:t>を用いて学習</a:t>
            </a:r>
          </a:p>
        </p:txBody>
      </p:sp>
      <p:sp>
        <p:nvSpPr>
          <p:cNvPr id="8" name="テキスト ボックス 7">
            <a:extLst>
              <a:ext uri="{FF2B5EF4-FFF2-40B4-BE49-F238E27FC236}">
                <a16:creationId xmlns:a16="http://schemas.microsoft.com/office/drawing/2014/main" id="{9E9E5424-A365-4CEA-AB92-4E917F355161}"/>
              </a:ext>
            </a:extLst>
          </p:cNvPr>
          <p:cNvSpPr txBox="1"/>
          <p:nvPr/>
        </p:nvSpPr>
        <p:spPr>
          <a:xfrm>
            <a:off x="8126163" y="4429341"/>
            <a:ext cx="4570227" cy="400110"/>
          </a:xfrm>
          <a:prstGeom prst="rect">
            <a:avLst/>
          </a:prstGeom>
          <a:noFill/>
        </p:spPr>
        <p:txBody>
          <a:bodyPr wrap="square" rtlCol="0">
            <a:spAutoFit/>
          </a:bodyPr>
          <a:lstStyle/>
          <a:p>
            <a:r>
              <a:rPr kumimoji="1" lang="en-US" altLang="ja-JP" sz="2000" dirty="0" err="1"/>
              <a:t>x_test</a:t>
            </a:r>
            <a:r>
              <a:rPr kumimoji="1" lang="ja-JP" altLang="en-US" sz="2000" dirty="0"/>
              <a:t>の分類</a:t>
            </a:r>
          </a:p>
        </p:txBody>
      </p:sp>
      <p:sp>
        <p:nvSpPr>
          <p:cNvPr id="9" name="テキスト ボックス 8">
            <a:extLst>
              <a:ext uri="{FF2B5EF4-FFF2-40B4-BE49-F238E27FC236}">
                <a16:creationId xmlns:a16="http://schemas.microsoft.com/office/drawing/2014/main" id="{5478A422-2EB5-434F-9FFF-F43BFF4F6E70}"/>
              </a:ext>
            </a:extLst>
          </p:cNvPr>
          <p:cNvSpPr txBox="1"/>
          <p:nvPr/>
        </p:nvSpPr>
        <p:spPr>
          <a:xfrm>
            <a:off x="279291" y="5303159"/>
            <a:ext cx="10597115" cy="707886"/>
          </a:xfrm>
          <a:prstGeom prst="rect">
            <a:avLst/>
          </a:prstGeom>
          <a:noFill/>
        </p:spPr>
        <p:txBody>
          <a:bodyPr wrap="square" rtlCol="0">
            <a:spAutoFit/>
          </a:bodyPr>
          <a:lstStyle/>
          <a:p>
            <a:r>
              <a:rPr kumimoji="1" lang="en-US" altLang="ja-JP" sz="2000" dirty="0"/>
              <a:t>x</a:t>
            </a:r>
            <a:r>
              <a:rPr kumimoji="1" lang="ja-JP" altLang="en-US" sz="2000" dirty="0"/>
              <a:t>：特徴量　次元数</a:t>
            </a:r>
            <a:r>
              <a:rPr kumimoji="1" lang="en-US" altLang="ja-JP" sz="2000" dirty="0"/>
              <a:t>*</a:t>
            </a:r>
            <a:r>
              <a:rPr kumimoji="1" lang="ja-JP" altLang="en-US" sz="2000" dirty="0"/>
              <a:t>サンプルサイズの</a:t>
            </a:r>
            <a:r>
              <a:rPr kumimoji="1" lang="en-US" altLang="ja-JP" sz="2000" dirty="0"/>
              <a:t>2</a:t>
            </a:r>
            <a:r>
              <a:rPr kumimoji="1" lang="ja-JP" altLang="en-US" sz="2000" dirty="0"/>
              <a:t>次元配列</a:t>
            </a:r>
            <a:r>
              <a:rPr kumimoji="1" lang="en-US" altLang="ja-JP" sz="2000" dirty="0"/>
              <a:t>(</a:t>
            </a:r>
            <a:r>
              <a:rPr kumimoji="1" lang="ja-JP" altLang="en-US" sz="2000" dirty="0"/>
              <a:t>行列</a:t>
            </a:r>
            <a:r>
              <a:rPr kumimoji="1" lang="en-US" altLang="ja-JP" sz="2000" dirty="0"/>
              <a:t>)</a:t>
            </a:r>
          </a:p>
          <a:p>
            <a:r>
              <a:rPr kumimoji="1" lang="en-US" altLang="ja-JP" sz="2000" dirty="0"/>
              <a:t>y</a:t>
            </a:r>
            <a:r>
              <a:rPr kumimoji="1" lang="ja-JP" altLang="en-US" sz="2000" dirty="0"/>
              <a:t>：ラベル　サンプルサイズの配列、各要素はクラスを表す整数や文字列</a:t>
            </a:r>
          </a:p>
        </p:txBody>
      </p:sp>
    </p:spTree>
    <p:extLst>
      <p:ext uri="{BB962C8B-B14F-4D97-AF65-F5344CB8AC3E}">
        <p14:creationId xmlns:p14="http://schemas.microsoft.com/office/powerpoint/2010/main" val="213636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書き方がわからない場合は</a:t>
            </a:r>
          </a:p>
        </p:txBody>
      </p:sp>
      <p:sp>
        <p:nvSpPr>
          <p:cNvPr id="3" name="テキスト ボックス 2">
            <a:extLst>
              <a:ext uri="{FF2B5EF4-FFF2-40B4-BE49-F238E27FC236}">
                <a16:creationId xmlns:a16="http://schemas.microsoft.com/office/drawing/2014/main" id="{E73AC56B-E0C7-4501-95A0-97FFAA5CDC0B}"/>
              </a:ext>
            </a:extLst>
          </p:cNvPr>
          <p:cNvSpPr txBox="1"/>
          <p:nvPr/>
        </p:nvSpPr>
        <p:spPr>
          <a:xfrm>
            <a:off x="159489" y="910487"/>
            <a:ext cx="10877106" cy="830997"/>
          </a:xfrm>
          <a:prstGeom prst="rect">
            <a:avLst/>
          </a:prstGeom>
          <a:noFill/>
        </p:spPr>
        <p:txBody>
          <a:bodyPr wrap="square" rtlCol="0">
            <a:spAutoFit/>
          </a:bodyPr>
          <a:lstStyle/>
          <a:p>
            <a:r>
              <a:rPr lang="ja-JP" altLang="en-US" sz="2400" dirty="0"/>
              <a:t>１．</a:t>
            </a:r>
            <a:r>
              <a:rPr kumimoji="1" lang="en-US" altLang="ja-JP" sz="2400" dirty="0"/>
              <a:t>google</a:t>
            </a:r>
            <a:r>
              <a:rPr kumimoji="1" lang="ja-JP" altLang="en-US" sz="2400" dirty="0"/>
              <a:t>などで使えるものがないか探してみる</a:t>
            </a:r>
            <a:endParaRPr kumimoji="1" lang="en-US" altLang="ja-JP" sz="2400" dirty="0"/>
          </a:p>
          <a:p>
            <a:r>
              <a:rPr lang="ja-JP" altLang="en-US" sz="2400" dirty="0"/>
              <a:t>２．ライブラリがある場合、公式のドキュメントなどを確認</a:t>
            </a:r>
            <a:endParaRPr kumimoji="1" lang="ja-JP" altLang="en-US" sz="2400" dirty="0"/>
          </a:p>
        </p:txBody>
      </p:sp>
      <p:pic>
        <p:nvPicPr>
          <p:cNvPr id="5" name="図 4">
            <a:extLst>
              <a:ext uri="{FF2B5EF4-FFF2-40B4-BE49-F238E27FC236}">
                <a16:creationId xmlns:a16="http://schemas.microsoft.com/office/drawing/2014/main" id="{66684C97-A45F-4A0C-95D4-1233081DC2B3}"/>
              </a:ext>
            </a:extLst>
          </p:cNvPr>
          <p:cNvPicPr>
            <a:picLocks noChangeAspect="1"/>
          </p:cNvPicPr>
          <p:nvPr/>
        </p:nvPicPr>
        <p:blipFill rotWithShape="1">
          <a:blip r:embed="rId2"/>
          <a:srcRect l="69631" t="7625" r="7556" b="15556"/>
          <a:stretch/>
        </p:blipFill>
        <p:spPr>
          <a:xfrm>
            <a:off x="159489" y="1870813"/>
            <a:ext cx="6136536" cy="4305036"/>
          </a:xfrm>
          <a:prstGeom prst="rect">
            <a:avLst/>
          </a:prstGeom>
        </p:spPr>
      </p:pic>
      <p:sp>
        <p:nvSpPr>
          <p:cNvPr id="7" name="テキスト ボックス 6">
            <a:extLst>
              <a:ext uri="{FF2B5EF4-FFF2-40B4-BE49-F238E27FC236}">
                <a16:creationId xmlns:a16="http://schemas.microsoft.com/office/drawing/2014/main" id="{4925C431-44DA-4D1F-8B2A-008AFDC54AE0}"/>
              </a:ext>
            </a:extLst>
          </p:cNvPr>
          <p:cNvSpPr txBox="1"/>
          <p:nvPr/>
        </p:nvSpPr>
        <p:spPr>
          <a:xfrm>
            <a:off x="6496049" y="2067610"/>
            <a:ext cx="2986087" cy="923330"/>
          </a:xfrm>
          <a:prstGeom prst="rect">
            <a:avLst/>
          </a:prstGeom>
          <a:noFill/>
        </p:spPr>
        <p:txBody>
          <a:bodyPr wrap="square">
            <a:spAutoFit/>
          </a:bodyPr>
          <a:lstStyle/>
          <a:p>
            <a:r>
              <a:rPr lang="ja-JP" altLang="en-US" dirty="0"/>
              <a:t>https://numpy.org/doc/stable/reference/generated/numpy.average.html</a:t>
            </a:r>
          </a:p>
        </p:txBody>
      </p:sp>
    </p:spTree>
    <p:extLst>
      <p:ext uri="{BB962C8B-B14F-4D97-AF65-F5344CB8AC3E}">
        <p14:creationId xmlns:p14="http://schemas.microsoft.com/office/powerpoint/2010/main" val="14190037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ディープラーニング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楕円 4">
            <a:extLst>
              <a:ext uri="{FF2B5EF4-FFF2-40B4-BE49-F238E27FC236}">
                <a16:creationId xmlns:a16="http://schemas.microsoft.com/office/drawing/2014/main" id="{6F5095B0-262E-48F3-8BDB-76D44F7C4FB8}"/>
              </a:ext>
            </a:extLst>
          </p:cNvPr>
          <p:cNvSpPr/>
          <p:nvPr/>
        </p:nvSpPr>
        <p:spPr>
          <a:xfrm>
            <a:off x="693618" y="146303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211AB1A4-D018-4A69-89C6-15A4B6067452}"/>
              </a:ext>
            </a:extLst>
          </p:cNvPr>
          <p:cNvSpPr/>
          <p:nvPr/>
        </p:nvSpPr>
        <p:spPr>
          <a:xfrm>
            <a:off x="693617" y="219203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F7EBDF6C-1326-4B7C-A7B6-48592F9ADA82}"/>
              </a:ext>
            </a:extLst>
          </p:cNvPr>
          <p:cNvSpPr/>
          <p:nvPr/>
        </p:nvSpPr>
        <p:spPr>
          <a:xfrm>
            <a:off x="693618" y="1819977"/>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505163-6B2B-4189-86C9-DA7845438CEE}"/>
              </a:ext>
            </a:extLst>
          </p:cNvPr>
          <p:cNvSpPr/>
          <p:nvPr/>
        </p:nvSpPr>
        <p:spPr>
          <a:xfrm>
            <a:off x="693616" y="256409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9D613E66-1C84-4B1A-A866-E7D4ED9E0D9C}"/>
              </a:ext>
            </a:extLst>
          </p:cNvPr>
          <p:cNvSpPr/>
          <p:nvPr/>
        </p:nvSpPr>
        <p:spPr>
          <a:xfrm>
            <a:off x="693616" y="2939920"/>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918D112-09A8-4CCA-9FA9-88ACF4C3EA08}"/>
              </a:ext>
            </a:extLst>
          </p:cNvPr>
          <p:cNvSpPr/>
          <p:nvPr/>
        </p:nvSpPr>
        <p:spPr>
          <a:xfrm>
            <a:off x="1683416" y="160982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F0FF585-B335-46E2-BA1B-126319382E4B}"/>
              </a:ext>
            </a:extLst>
          </p:cNvPr>
          <p:cNvSpPr/>
          <p:nvPr/>
        </p:nvSpPr>
        <p:spPr>
          <a:xfrm>
            <a:off x="1683415" y="233881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2D828332-42BB-4540-9D1A-22C874007BFF}"/>
              </a:ext>
            </a:extLst>
          </p:cNvPr>
          <p:cNvSpPr/>
          <p:nvPr/>
        </p:nvSpPr>
        <p:spPr>
          <a:xfrm>
            <a:off x="1683416" y="1966762"/>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83E678C-6F13-4EAC-8C42-37273F65702F}"/>
              </a:ext>
            </a:extLst>
          </p:cNvPr>
          <p:cNvSpPr/>
          <p:nvPr/>
        </p:nvSpPr>
        <p:spPr>
          <a:xfrm>
            <a:off x="1683414" y="2710876"/>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54085805-89F5-4C9B-9485-62CEC183E7E2}"/>
              </a:ext>
            </a:extLst>
          </p:cNvPr>
          <p:cNvSpPr/>
          <p:nvPr/>
        </p:nvSpPr>
        <p:spPr>
          <a:xfrm>
            <a:off x="2567335" y="160408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DEAF83-C03D-4859-9B5E-7FD0BE1309C4}"/>
              </a:ext>
            </a:extLst>
          </p:cNvPr>
          <p:cNvSpPr/>
          <p:nvPr/>
        </p:nvSpPr>
        <p:spPr>
          <a:xfrm>
            <a:off x="2567334" y="233308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1D90811A-2AD6-40AC-A51B-F54EBAAE4625}"/>
              </a:ext>
            </a:extLst>
          </p:cNvPr>
          <p:cNvSpPr/>
          <p:nvPr/>
        </p:nvSpPr>
        <p:spPr>
          <a:xfrm>
            <a:off x="2567335" y="1961027"/>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04EE752-6BB7-4F46-B160-A7E067EF14BA}"/>
              </a:ext>
            </a:extLst>
          </p:cNvPr>
          <p:cNvSpPr/>
          <p:nvPr/>
        </p:nvSpPr>
        <p:spPr>
          <a:xfrm>
            <a:off x="2567333" y="270514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AA99B1A-AAC9-4E5B-BC5E-D8FA091CE3A4}"/>
                  </a:ext>
                </a:extLst>
              </p:cNvPr>
              <p:cNvSpPr txBox="1"/>
              <p:nvPr/>
            </p:nvSpPr>
            <p:spPr>
              <a:xfrm>
                <a:off x="548393" y="1109101"/>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𝑥</m:t>
                      </m:r>
                    </m:oMath>
                  </m:oMathPara>
                </a14:m>
                <a:endParaRPr lang="ja-JP" altLang="en-US" dirty="0"/>
              </a:p>
            </p:txBody>
          </p:sp>
        </mc:Choice>
        <mc:Fallback xmlns="">
          <p:sp>
            <p:nvSpPr>
              <p:cNvPr id="38" name="テキスト ボックス 37">
                <a:extLst>
                  <a:ext uri="{FF2B5EF4-FFF2-40B4-BE49-F238E27FC236}">
                    <a16:creationId xmlns:a16="http://schemas.microsoft.com/office/drawing/2014/main" id="{5AA99B1A-AAC9-4E5B-BC5E-D8FA091CE3A4}"/>
                  </a:ext>
                </a:extLst>
              </p:cNvPr>
              <p:cNvSpPr txBox="1">
                <a:spLocks noRot="1" noChangeAspect="1" noMove="1" noResize="1" noEditPoints="1" noAdjustHandles="1" noChangeArrowheads="1" noChangeShapeType="1" noTextEdit="1"/>
              </p:cNvSpPr>
              <p:nvPr/>
            </p:nvSpPr>
            <p:spPr>
              <a:xfrm>
                <a:off x="548393" y="1109101"/>
                <a:ext cx="541418" cy="369332"/>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667FDF5-0E65-4A86-AC49-F7B9EC577C37}"/>
                  </a:ext>
                </a:extLst>
              </p:cNvPr>
              <p:cNvSpPr txBox="1"/>
              <p:nvPr/>
            </p:nvSpPr>
            <p:spPr>
              <a:xfrm>
                <a:off x="3483525" y="971165"/>
                <a:ext cx="541418" cy="9571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ja-JP" altLang="en-US" i="1" dirty="0" smtClean="0">
                          <a:latin typeface="Cambria Math" panose="02040503050406030204" pitchFamily="18" charset="0"/>
                        </a:rPr>
                        <m:t>出力層</m:t>
                      </m:r>
                    </m:oMath>
                  </m:oMathPara>
                </a14:m>
                <a:endParaRPr lang="en-US" altLang="ja-JP" dirty="0"/>
              </a:p>
              <a:p>
                <a:pPr/>
                <a14:m>
                  <m:oMathPara xmlns:m="http://schemas.openxmlformats.org/officeDocument/2006/math">
                    <m:oMathParaPr>
                      <m:jc m:val="centerGroup"/>
                    </m:oMathParaPr>
                    <m:oMath xmlns:m="http://schemas.openxmlformats.org/officeDocument/2006/math">
                      <m:r>
                        <a:rPr lang="ja-JP" altLang="en-US" i="1" dirty="0" smtClean="0">
                          <a:latin typeface="Cambria Math" panose="02040503050406030204" pitchFamily="18" charset="0"/>
                        </a:rPr>
                        <m:t>　</m:t>
                      </m:r>
                      <m:r>
                        <m:rPr>
                          <m:sty m:val="p"/>
                        </m:rPr>
                        <a:rPr lang="en-US" altLang="ja-JP" i="1" dirty="0" smtClean="0">
                          <a:latin typeface="Cambria Math" panose="02040503050406030204" pitchFamily="18" charset="0"/>
                        </a:rPr>
                        <m:t>y</m:t>
                      </m:r>
                      <m:r>
                        <a:rPr lang="ja-JP" altLang="en-US" i="1" dirty="0" smtClean="0">
                          <a:latin typeface="Cambria Math" panose="02040503050406030204" pitchFamily="18" charset="0"/>
                        </a:rPr>
                        <m:t>　</m:t>
                      </m:r>
                    </m:oMath>
                  </m:oMathPara>
                </a14:m>
                <a:endParaRPr lang="en-US" altLang="ja-JP" i="1" dirty="0">
                  <a:latin typeface="Cambria Math" panose="02040503050406030204" pitchFamily="18" charset="0"/>
                </a:endParaRPr>
              </a:p>
              <a:p>
                <a:endParaRPr lang="ja-JP" altLang="en-US" dirty="0"/>
              </a:p>
            </p:txBody>
          </p:sp>
        </mc:Choice>
        <mc:Fallback xmlns="">
          <p:sp>
            <p:nvSpPr>
              <p:cNvPr id="40" name="テキスト ボックス 39">
                <a:extLst>
                  <a:ext uri="{FF2B5EF4-FFF2-40B4-BE49-F238E27FC236}">
                    <a16:creationId xmlns:a16="http://schemas.microsoft.com/office/drawing/2014/main" id="{4667FDF5-0E65-4A86-AC49-F7B9EC577C37}"/>
                  </a:ext>
                </a:extLst>
              </p:cNvPr>
              <p:cNvSpPr txBox="1">
                <a:spLocks noRot="1" noChangeAspect="1" noMove="1" noResize="1" noEditPoints="1" noAdjustHandles="1" noChangeArrowheads="1" noChangeShapeType="1" noTextEdit="1"/>
              </p:cNvSpPr>
              <p:nvPr/>
            </p:nvSpPr>
            <p:spPr>
              <a:xfrm>
                <a:off x="3483525" y="971165"/>
                <a:ext cx="541418" cy="957121"/>
              </a:xfrm>
              <a:prstGeom prst="rect">
                <a:avLst/>
              </a:prstGeom>
              <a:blipFill>
                <a:blip r:embed="rId3"/>
                <a:stretch>
                  <a:fillRect l="-2247" r="-65169"/>
                </a:stretch>
              </a:blipFill>
            </p:spPr>
            <p:txBody>
              <a:bodyPr/>
              <a:lstStyle/>
              <a:p>
                <a:r>
                  <a:rPr lang="ja-JP" altLang="en-US">
                    <a:noFill/>
                  </a:rPr>
                  <a:t> </a:t>
                </a:r>
              </a:p>
            </p:txBody>
          </p:sp>
        </mc:Fallback>
      </mc:AlternateContent>
      <p:sp>
        <p:nvSpPr>
          <p:cNvPr id="44" name="楕円 43">
            <a:extLst>
              <a:ext uri="{FF2B5EF4-FFF2-40B4-BE49-F238E27FC236}">
                <a16:creationId xmlns:a16="http://schemas.microsoft.com/office/drawing/2014/main" id="{C58D4BE7-60B1-46B7-9126-5414E9863CBE}"/>
              </a:ext>
            </a:extLst>
          </p:cNvPr>
          <p:cNvSpPr/>
          <p:nvPr/>
        </p:nvSpPr>
        <p:spPr>
          <a:xfrm>
            <a:off x="3675844" y="211255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AF7F3A97-1CD7-43BB-9D23-6991DF6E9C2C}"/>
              </a:ext>
            </a:extLst>
          </p:cNvPr>
          <p:cNvSpPr/>
          <p:nvPr/>
        </p:nvSpPr>
        <p:spPr>
          <a:xfrm>
            <a:off x="3675845" y="174049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CF567E2-A705-486E-B6D1-E7FDF2A24FB6}"/>
              </a:ext>
            </a:extLst>
          </p:cNvPr>
          <p:cNvSpPr/>
          <p:nvPr/>
        </p:nvSpPr>
        <p:spPr>
          <a:xfrm>
            <a:off x="3675843" y="2484608"/>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9BCBB4C2-8CDD-4497-984A-F7431EE9C4C5}"/>
              </a:ext>
            </a:extLst>
          </p:cNvPr>
          <p:cNvCxnSpPr>
            <a:cxnSpLocks/>
            <a:endCxn id="25" idx="2"/>
          </p:cNvCxnSpPr>
          <p:nvPr/>
        </p:nvCxnSpPr>
        <p:spPr>
          <a:xfrm>
            <a:off x="903027" y="1571170"/>
            <a:ext cx="780389" cy="511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CF1D8B4-0D4D-4504-8EB3-FE001934E1CE}"/>
              </a:ext>
            </a:extLst>
          </p:cNvPr>
          <p:cNvCxnSpPr>
            <a:cxnSpLocks/>
            <a:endCxn id="23" idx="2"/>
          </p:cNvCxnSpPr>
          <p:nvPr/>
        </p:nvCxnSpPr>
        <p:spPr>
          <a:xfrm>
            <a:off x="934665" y="1621362"/>
            <a:ext cx="748750" cy="83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1D2AA12-15C7-4B51-82C3-3EF031354147}"/>
              </a:ext>
            </a:extLst>
          </p:cNvPr>
          <p:cNvCxnSpPr>
            <a:cxnSpLocks/>
            <a:endCxn id="21" idx="3"/>
          </p:cNvCxnSpPr>
          <p:nvPr/>
        </p:nvCxnSpPr>
        <p:spPr>
          <a:xfrm flipV="1">
            <a:off x="882232" y="1807001"/>
            <a:ext cx="832195" cy="118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AA0B145-FBC0-43A0-89A4-0BAF5024B637}"/>
              </a:ext>
            </a:extLst>
          </p:cNvPr>
          <p:cNvCxnSpPr>
            <a:cxnSpLocks/>
            <a:endCxn id="27" idx="2"/>
          </p:cNvCxnSpPr>
          <p:nvPr/>
        </p:nvCxnSpPr>
        <p:spPr>
          <a:xfrm>
            <a:off x="896611" y="1607688"/>
            <a:ext cx="786803" cy="1218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614E096-2245-4AC0-95BC-8CAA126693F4}"/>
              </a:ext>
            </a:extLst>
          </p:cNvPr>
          <p:cNvCxnSpPr>
            <a:cxnSpLocks/>
            <a:endCxn id="21" idx="2"/>
          </p:cNvCxnSpPr>
          <p:nvPr/>
        </p:nvCxnSpPr>
        <p:spPr>
          <a:xfrm>
            <a:off x="903027" y="1556614"/>
            <a:ext cx="780389" cy="168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43FDADB-F925-4758-A95B-86BB21230967}"/>
              </a:ext>
            </a:extLst>
          </p:cNvPr>
          <p:cNvCxnSpPr>
            <a:cxnSpLocks/>
            <a:endCxn id="21" idx="3"/>
          </p:cNvCxnSpPr>
          <p:nvPr/>
        </p:nvCxnSpPr>
        <p:spPr>
          <a:xfrm flipV="1">
            <a:off x="899878" y="1807001"/>
            <a:ext cx="814549" cy="472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440CC56-26F3-45D9-842B-D48A91D34A85}"/>
              </a:ext>
            </a:extLst>
          </p:cNvPr>
          <p:cNvCxnSpPr>
            <a:cxnSpLocks/>
            <a:endCxn id="21" idx="3"/>
          </p:cNvCxnSpPr>
          <p:nvPr/>
        </p:nvCxnSpPr>
        <p:spPr>
          <a:xfrm flipV="1">
            <a:off x="897133" y="1807001"/>
            <a:ext cx="817294" cy="838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D1B291A-B31F-47B5-A1B1-2BFE5A5DB01E}"/>
              </a:ext>
            </a:extLst>
          </p:cNvPr>
          <p:cNvCxnSpPr>
            <a:cxnSpLocks/>
            <a:endCxn id="21" idx="3"/>
          </p:cNvCxnSpPr>
          <p:nvPr/>
        </p:nvCxnSpPr>
        <p:spPr>
          <a:xfrm flipV="1">
            <a:off x="874880" y="1807001"/>
            <a:ext cx="839547" cy="1250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781BE33-107B-4EEC-8AEC-074498D02C69}"/>
              </a:ext>
            </a:extLst>
          </p:cNvPr>
          <p:cNvCxnSpPr>
            <a:cxnSpLocks/>
            <a:endCxn id="29" idx="2"/>
          </p:cNvCxnSpPr>
          <p:nvPr/>
        </p:nvCxnSpPr>
        <p:spPr>
          <a:xfrm flipV="1">
            <a:off x="1892823" y="1719593"/>
            <a:ext cx="674512" cy="1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381795E-4751-45C3-8AF9-3400CB132FE4}"/>
              </a:ext>
            </a:extLst>
          </p:cNvPr>
          <p:cNvCxnSpPr>
            <a:cxnSpLocks/>
            <a:endCxn id="33" idx="2"/>
          </p:cNvCxnSpPr>
          <p:nvPr/>
        </p:nvCxnSpPr>
        <p:spPr>
          <a:xfrm>
            <a:off x="1847531" y="2071151"/>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156BBAA-7AFF-4796-8A37-14BBF2C15BE4}"/>
              </a:ext>
            </a:extLst>
          </p:cNvPr>
          <p:cNvCxnSpPr>
            <a:cxnSpLocks/>
          </p:cNvCxnSpPr>
          <p:nvPr/>
        </p:nvCxnSpPr>
        <p:spPr>
          <a:xfrm>
            <a:off x="1870177" y="2454322"/>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6EEAD91-066D-464F-B273-04FD8D4010AD}"/>
              </a:ext>
            </a:extLst>
          </p:cNvPr>
          <p:cNvCxnSpPr>
            <a:cxnSpLocks/>
          </p:cNvCxnSpPr>
          <p:nvPr/>
        </p:nvCxnSpPr>
        <p:spPr>
          <a:xfrm>
            <a:off x="1846969" y="2809530"/>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D0B68B11-2A8D-45BA-A624-D1F24A2EF70E}"/>
              </a:ext>
            </a:extLst>
          </p:cNvPr>
          <p:cNvCxnSpPr>
            <a:cxnSpLocks/>
            <a:endCxn id="33" idx="2"/>
          </p:cNvCxnSpPr>
          <p:nvPr/>
        </p:nvCxnSpPr>
        <p:spPr>
          <a:xfrm>
            <a:off x="1953406" y="1722637"/>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BAE5573-5CAE-40E1-9665-55D39AFFC889}"/>
              </a:ext>
            </a:extLst>
          </p:cNvPr>
          <p:cNvCxnSpPr>
            <a:cxnSpLocks/>
          </p:cNvCxnSpPr>
          <p:nvPr/>
        </p:nvCxnSpPr>
        <p:spPr>
          <a:xfrm>
            <a:off x="1894097" y="2103276"/>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50B867C-B943-4335-9C46-38B337AC917B}"/>
              </a:ext>
            </a:extLst>
          </p:cNvPr>
          <p:cNvCxnSpPr>
            <a:cxnSpLocks/>
          </p:cNvCxnSpPr>
          <p:nvPr/>
        </p:nvCxnSpPr>
        <p:spPr>
          <a:xfrm>
            <a:off x="1904214" y="2455883"/>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E4E99D-1872-448E-A0C2-7294EFF6D1C8}"/>
              </a:ext>
            </a:extLst>
          </p:cNvPr>
          <p:cNvCxnSpPr>
            <a:cxnSpLocks/>
            <a:endCxn id="29" idx="2"/>
          </p:cNvCxnSpPr>
          <p:nvPr/>
        </p:nvCxnSpPr>
        <p:spPr>
          <a:xfrm flipV="1">
            <a:off x="1864802" y="1719593"/>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07E60BF-4399-41B1-B822-0E01F3B15FF3}"/>
              </a:ext>
            </a:extLst>
          </p:cNvPr>
          <p:cNvCxnSpPr>
            <a:cxnSpLocks/>
          </p:cNvCxnSpPr>
          <p:nvPr/>
        </p:nvCxnSpPr>
        <p:spPr>
          <a:xfrm flipV="1">
            <a:off x="1863167" y="2093380"/>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CCEA976-24E6-44A4-A4FD-00CAD438A13B}"/>
              </a:ext>
            </a:extLst>
          </p:cNvPr>
          <p:cNvCxnSpPr>
            <a:cxnSpLocks/>
          </p:cNvCxnSpPr>
          <p:nvPr/>
        </p:nvCxnSpPr>
        <p:spPr>
          <a:xfrm flipV="1">
            <a:off x="1856166" y="2448595"/>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D3E9ECD0-1678-49D5-B900-7587A9BBA699}"/>
              </a:ext>
            </a:extLst>
          </p:cNvPr>
          <p:cNvCxnSpPr>
            <a:cxnSpLocks/>
          </p:cNvCxnSpPr>
          <p:nvPr/>
        </p:nvCxnSpPr>
        <p:spPr>
          <a:xfrm flipV="1">
            <a:off x="2716075" y="1864523"/>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877D3F54-995A-449A-88BD-C59FA5E26F31}"/>
              </a:ext>
            </a:extLst>
          </p:cNvPr>
          <p:cNvCxnSpPr>
            <a:cxnSpLocks/>
          </p:cNvCxnSpPr>
          <p:nvPr/>
        </p:nvCxnSpPr>
        <p:spPr>
          <a:xfrm flipV="1">
            <a:off x="2720515" y="2197769"/>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02C5C56-96B1-4B01-81BC-A752A023F167}"/>
              </a:ext>
            </a:extLst>
          </p:cNvPr>
          <p:cNvCxnSpPr>
            <a:cxnSpLocks/>
          </p:cNvCxnSpPr>
          <p:nvPr/>
        </p:nvCxnSpPr>
        <p:spPr>
          <a:xfrm flipV="1">
            <a:off x="2699315" y="2600839"/>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14BA165-DBD0-458D-98C3-762920C40EE5}"/>
              </a:ext>
            </a:extLst>
          </p:cNvPr>
          <p:cNvCxnSpPr>
            <a:cxnSpLocks/>
            <a:stCxn id="29" idx="6"/>
            <a:endCxn id="46" idx="2"/>
          </p:cNvCxnSpPr>
          <p:nvPr/>
        </p:nvCxnSpPr>
        <p:spPr>
          <a:xfrm>
            <a:off x="2779090" y="1719593"/>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E6C8AB2-EFA5-4638-AA11-9C1E741DB0B0}"/>
              </a:ext>
            </a:extLst>
          </p:cNvPr>
          <p:cNvCxnSpPr>
            <a:cxnSpLocks/>
          </p:cNvCxnSpPr>
          <p:nvPr/>
        </p:nvCxnSpPr>
        <p:spPr>
          <a:xfrm>
            <a:off x="2791925" y="2093145"/>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6D7E636-4AEE-4241-88F3-73191ACB7050}"/>
              </a:ext>
            </a:extLst>
          </p:cNvPr>
          <p:cNvCxnSpPr>
            <a:cxnSpLocks/>
          </p:cNvCxnSpPr>
          <p:nvPr/>
        </p:nvCxnSpPr>
        <p:spPr>
          <a:xfrm>
            <a:off x="2760695" y="2440881"/>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097D5CB-54A2-433F-92AD-5AECB3EFF400}"/>
              </a:ext>
            </a:extLst>
          </p:cNvPr>
          <p:cNvCxnSpPr>
            <a:cxnSpLocks/>
            <a:stCxn id="29" idx="6"/>
            <a:endCxn id="44" idx="2"/>
          </p:cNvCxnSpPr>
          <p:nvPr/>
        </p:nvCxnSpPr>
        <p:spPr>
          <a:xfrm>
            <a:off x="2779090" y="1719593"/>
            <a:ext cx="896754" cy="50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D1D7A53-6180-41E4-87BA-164ABFA587A4}"/>
              </a:ext>
            </a:extLst>
          </p:cNvPr>
          <p:cNvCxnSpPr>
            <a:cxnSpLocks/>
          </p:cNvCxnSpPr>
          <p:nvPr/>
        </p:nvCxnSpPr>
        <p:spPr>
          <a:xfrm>
            <a:off x="2738533" y="2073960"/>
            <a:ext cx="896754" cy="50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8EA70766-D983-43C3-9C27-3D53A1BC519F}"/>
              </a:ext>
            </a:extLst>
          </p:cNvPr>
          <p:cNvCxnSpPr>
            <a:cxnSpLocks/>
          </p:cNvCxnSpPr>
          <p:nvPr/>
        </p:nvCxnSpPr>
        <p:spPr>
          <a:xfrm flipV="1">
            <a:off x="2769057" y="1844844"/>
            <a:ext cx="896756" cy="94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50FE0509-3D81-49EC-A0CA-C1937F905440}"/>
              </a:ext>
            </a:extLst>
          </p:cNvPr>
          <p:cNvCxnSpPr>
            <a:cxnSpLocks/>
          </p:cNvCxnSpPr>
          <p:nvPr/>
        </p:nvCxnSpPr>
        <p:spPr>
          <a:xfrm flipV="1">
            <a:off x="861521" y="2132458"/>
            <a:ext cx="896756" cy="94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D062DAF-10CF-429F-9A06-E120286C4D3E}"/>
              </a:ext>
            </a:extLst>
          </p:cNvPr>
          <p:cNvCxnSpPr>
            <a:cxnSpLocks/>
            <a:stCxn id="17" idx="6"/>
          </p:cNvCxnSpPr>
          <p:nvPr/>
        </p:nvCxnSpPr>
        <p:spPr>
          <a:xfrm flipV="1">
            <a:off x="905371" y="2422141"/>
            <a:ext cx="824323" cy="257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97A85218-2C52-4757-925A-FEEA25E3F712}"/>
              </a:ext>
            </a:extLst>
          </p:cNvPr>
          <p:cNvCxnSpPr>
            <a:cxnSpLocks/>
            <a:stCxn id="17" idx="5"/>
            <a:endCxn id="27" idx="2"/>
          </p:cNvCxnSpPr>
          <p:nvPr/>
        </p:nvCxnSpPr>
        <p:spPr>
          <a:xfrm>
            <a:off x="874360" y="2761268"/>
            <a:ext cx="809054" cy="6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4F938CBB-9190-4DF8-BB32-CB59370B9E7F}"/>
              </a:ext>
            </a:extLst>
          </p:cNvPr>
          <p:cNvCxnSpPr>
            <a:cxnSpLocks/>
          </p:cNvCxnSpPr>
          <p:nvPr/>
        </p:nvCxnSpPr>
        <p:spPr>
          <a:xfrm>
            <a:off x="890287" y="2364942"/>
            <a:ext cx="809054" cy="6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6A4C7474-E0F8-4D13-9C83-93F76BDF8CC1}"/>
                  </a:ext>
                </a:extLst>
              </p:cNvPr>
              <p:cNvSpPr txBox="1"/>
              <p:nvPr/>
            </p:nvSpPr>
            <p:spPr>
              <a:xfrm>
                <a:off x="1188513" y="1183465"/>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𝑓</m:t>
                      </m:r>
                    </m:oMath>
                  </m:oMathPara>
                </a14:m>
                <a:endParaRPr lang="ja-JP" altLang="en-US" i="1" dirty="0"/>
              </a:p>
            </p:txBody>
          </p:sp>
        </mc:Choice>
        <mc:Fallback xmlns="">
          <p:sp>
            <p:nvSpPr>
              <p:cNvPr id="109" name="テキスト ボックス 108">
                <a:extLst>
                  <a:ext uri="{FF2B5EF4-FFF2-40B4-BE49-F238E27FC236}">
                    <a16:creationId xmlns:a16="http://schemas.microsoft.com/office/drawing/2014/main" id="{6A4C7474-E0F8-4D13-9C83-93F76BDF8CC1}"/>
                  </a:ext>
                </a:extLst>
              </p:cNvPr>
              <p:cNvSpPr txBox="1">
                <a:spLocks noRot="1" noChangeAspect="1" noMove="1" noResize="1" noEditPoints="1" noAdjustHandles="1" noChangeArrowheads="1" noChangeShapeType="1" noTextEdit="1"/>
              </p:cNvSpPr>
              <p:nvPr/>
            </p:nvSpPr>
            <p:spPr>
              <a:xfrm>
                <a:off x="1188513" y="1183465"/>
                <a:ext cx="541418" cy="369332"/>
              </a:xfrm>
              <a:prstGeom prst="rect">
                <a:avLst/>
              </a:prstGeom>
              <a:blipFill>
                <a:blip r:embed="rId4"/>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1" name="テキスト ボックス 110">
                <a:extLst>
                  <a:ext uri="{FF2B5EF4-FFF2-40B4-BE49-F238E27FC236}">
                    <a16:creationId xmlns:a16="http://schemas.microsoft.com/office/drawing/2014/main" id="{E7E781BE-08D5-485E-9C60-BAA94B0667CA}"/>
                  </a:ext>
                </a:extLst>
              </p:cNvPr>
              <p:cNvSpPr txBox="1"/>
              <p:nvPr/>
            </p:nvSpPr>
            <p:spPr>
              <a:xfrm>
                <a:off x="1966608" y="1220929"/>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𝑓</m:t>
                      </m:r>
                    </m:oMath>
                  </m:oMathPara>
                </a14:m>
                <a:endParaRPr lang="ja-JP" altLang="en-US" i="1" dirty="0"/>
              </a:p>
            </p:txBody>
          </p:sp>
        </mc:Choice>
        <mc:Fallback xmlns="">
          <p:sp>
            <p:nvSpPr>
              <p:cNvPr id="111" name="テキスト ボックス 110">
                <a:extLst>
                  <a:ext uri="{FF2B5EF4-FFF2-40B4-BE49-F238E27FC236}">
                    <a16:creationId xmlns:a16="http://schemas.microsoft.com/office/drawing/2014/main" id="{E7E781BE-08D5-485E-9C60-BAA94B0667CA}"/>
                  </a:ext>
                </a:extLst>
              </p:cNvPr>
              <p:cNvSpPr txBox="1">
                <a:spLocks noRot="1" noChangeAspect="1" noMove="1" noResize="1" noEditPoints="1" noAdjustHandles="1" noChangeArrowheads="1" noChangeShapeType="1" noTextEdit="1"/>
              </p:cNvSpPr>
              <p:nvPr/>
            </p:nvSpPr>
            <p:spPr>
              <a:xfrm>
                <a:off x="1966608" y="1220929"/>
                <a:ext cx="541418" cy="369332"/>
              </a:xfrm>
              <a:prstGeom prst="rect">
                <a:avLst/>
              </a:prstGeom>
              <a:blipFill>
                <a:blip r:embed="rId5"/>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7101EC93-60CA-401F-9481-4911DF3B364C}"/>
                  </a:ext>
                </a:extLst>
              </p:cNvPr>
              <p:cNvSpPr txBox="1"/>
              <p:nvPr/>
            </p:nvSpPr>
            <p:spPr>
              <a:xfrm>
                <a:off x="3023530" y="1251304"/>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𝑓</m:t>
                      </m:r>
                    </m:oMath>
                  </m:oMathPara>
                </a14:m>
                <a:endParaRPr lang="ja-JP" altLang="en-US" i="1" dirty="0"/>
              </a:p>
            </p:txBody>
          </p:sp>
        </mc:Choice>
        <mc:Fallback xmlns="">
          <p:sp>
            <p:nvSpPr>
              <p:cNvPr id="113" name="テキスト ボックス 112">
                <a:extLst>
                  <a:ext uri="{FF2B5EF4-FFF2-40B4-BE49-F238E27FC236}">
                    <a16:creationId xmlns:a16="http://schemas.microsoft.com/office/drawing/2014/main" id="{7101EC93-60CA-401F-9481-4911DF3B364C}"/>
                  </a:ext>
                </a:extLst>
              </p:cNvPr>
              <p:cNvSpPr txBox="1">
                <a:spLocks noRot="1" noChangeAspect="1" noMove="1" noResize="1" noEditPoints="1" noAdjustHandles="1" noChangeArrowheads="1" noChangeShapeType="1" noTextEdit="1"/>
              </p:cNvSpPr>
              <p:nvPr/>
            </p:nvSpPr>
            <p:spPr>
              <a:xfrm>
                <a:off x="3023530" y="1251304"/>
                <a:ext cx="541418" cy="369332"/>
              </a:xfrm>
              <a:prstGeom prst="rect">
                <a:avLst/>
              </a:prstGeom>
              <a:blipFill>
                <a:blip r:embed="rId6"/>
                <a:stretch>
                  <a:fillRect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A5DD30C3-8335-42BC-A160-C919BFEBD030}"/>
                  </a:ext>
                </a:extLst>
              </p:cNvPr>
              <p:cNvSpPr txBox="1"/>
              <p:nvPr/>
            </p:nvSpPr>
            <p:spPr>
              <a:xfrm>
                <a:off x="5978271" y="1248004"/>
                <a:ext cx="5889291" cy="646331"/>
              </a:xfrm>
              <a:prstGeom prst="rect">
                <a:avLst/>
              </a:prstGeom>
              <a:noFill/>
            </p:spPr>
            <p:txBody>
              <a:bodyPr wrap="square">
                <a:spAutoFit/>
              </a:bodyPr>
              <a:lstStyle/>
              <a:p>
                <a14:m>
                  <m:oMath xmlns:m="http://schemas.openxmlformats.org/officeDocument/2006/math">
                    <m:r>
                      <a:rPr lang="en-US" altLang="ja-JP" i="1" dirty="0">
                        <a:latin typeface="Cambria Math" panose="02040503050406030204" pitchFamily="18" charset="0"/>
                      </a:rPr>
                      <m:t>𝑓</m:t>
                    </m:r>
                  </m:oMath>
                </a14:m>
                <a:r>
                  <a:rPr lang="ja-JP" altLang="en-US" dirty="0"/>
                  <a:t>は活性化関数と呼ばれる関数</a:t>
                </a:r>
                <a:endParaRPr lang="en-US" altLang="ja-JP" dirty="0"/>
              </a:p>
              <a:p>
                <a:r>
                  <a:rPr lang="ja-JP" altLang="en-US" dirty="0"/>
                  <a:t>シグモイドや</a:t>
                </a:r>
                <a:r>
                  <a:rPr lang="en-US" altLang="ja-JP" dirty="0" err="1"/>
                  <a:t>ReLU</a:t>
                </a:r>
                <a:r>
                  <a:rPr lang="ja-JP" altLang="en-US" dirty="0"/>
                  <a:t>と呼ばれる関数が用いられる。</a:t>
                </a:r>
              </a:p>
            </p:txBody>
          </p:sp>
        </mc:Choice>
        <mc:Fallback xmlns="">
          <p:sp>
            <p:nvSpPr>
              <p:cNvPr id="115" name="テキスト ボックス 114">
                <a:extLst>
                  <a:ext uri="{FF2B5EF4-FFF2-40B4-BE49-F238E27FC236}">
                    <a16:creationId xmlns:a16="http://schemas.microsoft.com/office/drawing/2014/main" id="{A5DD30C3-8335-42BC-A160-C919BFEBD030}"/>
                  </a:ext>
                </a:extLst>
              </p:cNvPr>
              <p:cNvSpPr txBox="1">
                <a:spLocks noRot="1" noChangeAspect="1" noMove="1" noResize="1" noEditPoints="1" noAdjustHandles="1" noChangeArrowheads="1" noChangeShapeType="1" noTextEdit="1"/>
              </p:cNvSpPr>
              <p:nvPr/>
            </p:nvSpPr>
            <p:spPr>
              <a:xfrm>
                <a:off x="5978271" y="1248004"/>
                <a:ext cx="5889291" cy="646331"/>
              </a:xfrm>
              <a:prstGeom prst="rect">
                <a:avLst/>
              </a:prstGeom>
              <a:blipFill>
                <a:blip r:embed="rId7"/>
                <a:stretch>
                  <a:fillRect l="-932" t="-4717" b="-14151"/>
                </a:stretch>
              </a:blipFill>
            </p:spPr>
            <p:txBody>
              <a:bodyPr/>
              <a:lstStyle/>
              <a:p>
                <a:r>
                  <a:rPr lang="ja-JP" altLang="en-US">
                    <a:noFill/>
                  </a:rPr>
                  <a:t> </a:t>
                </a:r>
              </a:p>
            </p:txBody>
          </p:sp>
        </mc:Fallback>
      </mc:AlternateContent>
      <p:sp>
        <p:nvSpPr>
          <p:cNvPr id="117" name="テキスト ボックス 116">
            <a:extLst>
              <a:ext uri="{FF2B5EF4-FFF2-40B4-BE49-F238E27FC236}">
                <a16:creationId xmlns:a16="http://schemas.microsoft.com/office/drawing/2014/main" id="{FA8E8460-B156-4BE7-805F-308034B21F20}"/>
              </a:ext>
            </a:extLst>
          </p:cNvPr>
          <p:cNvSpPr txBox="1"/>
          <p:nvPr/>
        </p:nvSpPr>
        <p:spPr>
          <a:xfrm>
            <a:off x="728452" y="3297656"/>
            <a:ext cx="5120634" cy="923330"/>
          </a:xfrm>
          <a:prstGeom prst="rect">
            <a:avLst/>
          </a:prstGeom>
          <a:noFill/>
        </p:spPr>
        <p:txBody>
          <a:bodyPr wrap="square">
            <a:spAutoFit/>
          </a:bodyPr>
          <a:lstStyle/>
          <a:p>
            <a:r>
              <a:rPr lang="en-US" altLang="ja-JP" dirty="0"/>
              <a:t>1.</a:t>
            </a:r>
            <a:r>
              <a:rPr lang="ja-JP" altLang="en-US" dirty="0"/>
              <a:t>パラメータで重みづけして関数に入れる</a:t>
            </a:r>
            <a:endParaRPr lang="en-US" altLang="ja-JP" dirty="0"/>
          </a:p>
          <a:p>
            <a:r>
              <a:rPr lang="en-US" altLang="ja-JP" dirty="0"/>
              <a:t>2.</a:t>
            </a:r>
            <a:r>
              <a:rPr lang="ja-JP" altLang="en-US" dirty="0"/>
              <a:t>出力層が入力データのラベルや数値に</a:t>
            </a:r>
            <a:endParaRPr lang="en-US" altLang="ja-JP" dirty="0"/>
          </a:p>
          <a:p>
            <a:r>
              <a:rPr lang="ja-JP" altLang="en-US" dirty="0"/>
              <a:t>　合うようにパラメータを調整</a:t>
            </a:r>
          </a:p>
        </p:txBody>
      </p:sp>
      <p:cxnSp>
        <p:nvCxnSpPr>
          <p:cNvPr id="119" name="直線矢印コネクタ 118">
            <a:extLst>
              <a:ext uri="{FF2B5EF4-FFF2-40B4-BE49-F238E27FC236}">
                <a16:creationId xmlns:a16="http://schemas.microsoft.com/office/drawing/2014/main" id="{9F629D20-7DCF-4B99-8B4F-1A6500D727D1}"/>
              </a:ext>
            </a:extLst>
          </p:cNvPr>
          <p:cNvCxnSpPr/>
          <p:nvPr/>
        </p:nvCxnSpPr>
        <p:spPr>
          <a:xfrm flipV="1">
            <a:off x="1416304" y="2881826"/>
            <a:ext cx="0" cy="42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矢印コネクタ 119">
            <a:extLst>
              <a:ext uri="{FF2B5EF4-FFF2-40B4-BE49-F238E27FC236}">
                <a16:creationId xmlns:a16="http://schemas.microsoft.com/office/drawing/2014/main" id="{8C70B80C-FADA-410C-A62B-51E650D9AF20}"/>
              </a:ext>
            </a:extLst>
          </p:cNvPr>
          <p:cNvCxnSpPr/>
          <p:nvPr/>
        </p:nvCxnSpPr>
        <p:spPr>
          <a:xfrm flipV="1">
            <a:off x="2252816" y="2882612"/>
            <a:ext cx="0" cy="42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矢印コネクタ 120">
            <a:extLst>
              <a:ext uri="{FF2B5EF4-FFF2-40B4-BE49-F238E27FC236}">
                <a16:creationId xmlns:a16="http://schemas.microsoft.com/office/drawing/2014/main" id="{7B22B5CD-D632-4245-800E-524FD43FD827}"/>
              </a:ext>
            </a:extLst>
          </p:cNvPr>
          <p:cNvCxnSpPr/>
          <p:nvPr/>
        </p:nvCxnSpPr>
        <p:spPr>
          <a:xfrm flipV="1">
            <a:off x="3191612" y="2906485"/>
            <a:ext cx="0" cy="4209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 name="図 121">
            <a:extLst>
              <a:ext uri="{FF2B5EF4-FFF2-40B4-BE49-F238E27FC236}">
                <a16:creationId xmlns:a16="http://schemas.microsoft.com/office/drawing/2014/main" id="{107A79B7-F233-42C7-8BA2-0D327D6A28E7}"/>
              </a:ext>
            </a:extLst>
          </p:cNvPr>
          <p:cNvPicPr>
            <a:picLocks noChangeAspect="1"/>
          </p:cNvPicPr>
          <p:nvPr/>
        </p:nvPicPr>
        <p:blipFill>
          <a:blip r:embed="rId8"/>
          <a:stretch>
            <a:fillRect/>
          </a:stretch>
        </p:blipFill>
        <p:spPr>
          <a:xfrm>
            <a:off x="9017438" y="2192034"/>
            <a:ext cx="2302038" cy="1546970"/>
          </a:xfrm>
          <a:prstGeom prst="rect">
            <a:avLst/>
          </a:prstGeom>
        </p:spPr>
      </p:pic>
      <p:pic>
        <p:nvPicPr>
          <p:cNvPr id="123" name="図 122">
            <a:extLst>
              <a:ext uri="{FF2B5EF4-FFF2-40B4-BE49-F238E27FC236}">
                <a16:creationId xmlns:a16="http://schemas.microsoft.com/office/drawing/2014/main" id="{C6B189F7-4B6B-4E85-B935-2B7D196E6862}"/>
              </a:ext>
            </a:extLst>
          </p:cNvPr>
          <p:cNvPicPr>
            <a:picLocks noChangeAspect="1"/>
          </p:cNvPicPr>
          <p:nvPr/>
        </p:nvPicPr>
        <p:blipFill>
          <a:blip r:embed="rId9"/>
          <a:stretch>
            <a:fillRect/>
          </a:stretch>
        </p:blipFill>
        <p:spPr>
          <a:xfrm>
            <a:off x="6160733" y="2153081"/>
            <a:ext cx="2233411" cy="1506808"/>
          </a:xfrm>
          <a:prstGeom prst="rect">
            <a:avLst/>
          </a:prstGeom>
        </p:spPr>
      </p:pic>
      <p:sp>
        <p:nvSpPr>
          <p:cNvPr id="125" name="テキスト ボックス 124">
            <a:extLst>
              <a:ext uri="{FF2B5EF4-FFF2-40B4-BE49-F238E27FC236}">
                <a16:creationId xmlns:a16="http://schemas.microsoft.com/office/drawing/2014/main" id="{83A3CDF6-8404-4BDF-B709-8C6AC777FC97}"/>
              </a:ext>
            </a:extLst>
          </p:cNvPr>
          <p:cNvSpPr txBox="1"/>
          <p:nvPr/>
        </p:nvSpPr>
        <p:spPr>
          <a:xfrm>
            <a:off x="6117370" y="1855997"/>
            <a:ext cx="1367314" cy="369332"/>
          </a:xfrm>
          <a:prstGeom prst="rect">
            <a:avLst/>
          </a:prstGeom>
          <a:noFill/>
        </p:spPr>
        <p:txBody>
          <a:bodyPr wrap="square">
            <a:spAutoFit/>
          </a:bodyPr>
          <a:lstStyle/>
          <a:p>
            <a:r>
              <a:rPr lang="ja-JP" altLang="en-US" dirty="0"/>
              <a:t>シグモイド</a:t>
            </a:r>
          </a:p>
        </p:txBody>
      </p:sp>
      <p:sp>
        <p:nvSpPr>
          <p:cNvPr id="127" name="テキスト ボックス 126">
            <a:extLst>
              <a:ext uri="{FF2B5EF4-FFF2-40B4-BE49-F238E27FC236}">
                <a16:creationId xmlns:a16="http://schemas.microsoft.com/office/drawing/2014/main" id="{915F65CC-DEC5-4BA9-83EA-73BD3E4EDAC5}"/>
              </a:ext>
            </a:extLst>
          </p:cNvPr>
          <p:cNvSpPr txBox="1"/>
          <p:nvPr/>
        </p:nvSpPr>
        <p:spPr>
          <a:xfrm>
            <a:off x="9074605" y="1891463"/>
            <a:ext cx="1367314" cy="369332"/>
          </a:xfrm>
          <a:prstGeom prst="rect">
            <a:avLst/>
          </a:prstGeom>
          <a:noFill/>
        </p:spPr>
        <p:txBody>
          <a:bodyPr wrap="square">
            <a:spAutoFit/>
          </a:bodyPr>
          <a:lstStyle/>
          <a:p>
            <a:r>
              <a:rPr lang="en-US" altLang="ja-JP" dirty="0" err="1"/>
              <a:t>ReLU</a:t>
            </a:r>
            <a:endParaRPr lang="ja-JP" altLang="en-US" dirty="0"/>
          </a:p>
        </p:txBody>
      </p:sp>
      <p:sp>
        <p:nvSpPr>
          <p:cNvPr id="129" name="四角形: 角を丸くする 128">
            <a:extLst>
              <a:ext uri="{FF2B5EF4-FFF2-40B4-BE49-F238E27FC236}">
                <a16:creationId xmlns:a16="http://schemas.microsoft.com/office/drawing/2014/main" id="{F14A470E-930A-4E96-BC16-CB254E7E2368}"/>
              </a:ext>
            </a:extLst>
          </p:cNvPr>
          <p:cNvSpPr/>
          <p:nvPr/>
        </p:nvSpPr>
        <p:spPr>
          <a:xfrm>
            <a:off x="285809" y="847023"/>
            <a:ext cx="11384924" cy="3493969"/>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9" name="テキスト ボックス 138">
            <a:extLst>
              <a:ext uri="{FF2B5EF4-FFF2-40B4-BE49-F238E27FC236}">
                <a16:creationId xmlns:a16="http://schemas.microsoft.com/office/drawing/2014/main" id="{74B05122-C995-427C-B5E9-863F470067A5}"/>
              </a:ext>
            </a:extLst>
          </p:cNvPr>
          <p:cNvSpPr txBox="1"/>
          <p:nvPr/>
        </p:nvSpPr>
        <p:spPr>
          <a:xfrm>
            <a:off x="693616" y="872764"/>
            <a:ext cx="10161861" cy="369332"/>
          </a:xfrm>
          <a:prstGeom prst="rect">
            <a:avLst/>
          </a:prstGeom>
          <a:noFill/>
        </p:spPr>
        <p:txBody>
          <a:bodyPr wrap="square">
            <a:spAutoFit/>
          </a:bodyPr>
          <a:lstStyle/>
          <a:p>
            <a:r>
              <a:rPr lang="ja-JP" altLang="en-US" u="sng" dirty="0"/>
              <a:t>ディープラーニング</a:t>
            </a:r>
            <a:endParaRPr lang="ja-JP" altLang="en-US"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16BC7FF-60E3-68D3-3258-ABF0644E77E3}"/>
                  </a:ext>
                </a:extLst>
              </p:cNvPr>
              <p:cNvSpPr txBox="1"/>
              <p:nvPr/>
            </p:nvSpPr>
            <p:spPr>
              <a:xfrm>
                <a:off x="548391" y="1397303"/>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1</m:t>
                          </m:r>
                        </m:sub>
                      </m:sSub>
                    </m:oMath>
                  </m:oMathPara>
                </a14:m>
                <a:endParaRPr lang="ja-JP" altLang="en-US" sz="1400" dirty="0"/>
              </a:p>
            </p:txBody>
          </p:sp>
        </mc:Choice>
        <mc:Fallback xmlns="">
          <p:sp>
            <p:nvSpPr>
              <p:cNvPr id="3" name="テキスト ボックス 2">
                <a:extLst>
                  <a:ext uri="{FF2B5EF4-FFF2-40B4-BE49-F238E27FC236}">
                    <a16:creationId xmlns:a16="http://schemas.microsoft.com/office/drawing/2014/main" id="{716BC7FF-60E3-68D3-3258-ABF0644E77E3}"/>
                  </a:ext>
                </a:extLst>
              </p:cNvPr>
              <p:cNvSpPr txBox="1">
                <a:spLocks noRot="1" noChangeAspect="1" noMove="1" noResize="1" noEditPoints="1" noAdjustHandles="1" noChangeArrowheads="1" noChangeShapeType="1" noTextEdit="1"/>
              </p:cNvSpPr>
              <p:nvPr/>
            </p:nvSpPr>
            <p:spPr>
              <a:xfrm>
                <a:off x="548391" y="1397303"/>
                <a:ext cx="541418"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2E00B16-EC29-133C-892E-01F353EEE57D}"/>
                  </a:ext>
                </a:extLst>
              </p:cNvPr>
              <p:cNvSpPr txBox="1"/>
              <p:nvPr/>
            </p:nvSpPr>
            <p:spPr>
              <a:xfrm>
                <a:off x="544399" y="1771048"/>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2</m:t>
                          </m:r>
                        </m:sub>
                      </m:sSub>
                    </m:oMath>
                  </m:oMathPara>
                </a14:m>
                <a:endParaRPr lang="ja-JP" altLang="en-US" sz="1400" dirty="0"/>
              </a:p>
            </p:txBody>
          </p:sp>
        </mc:Choice>
        <mc:Fallback xmlns="">
          <p:sp>
            <p:nvSpPr>
              <p:cNvPr id="4" name="テキスト ボックス 3">
                <a:extLst>
                  <a:ext uri="{FF2B5EF4-FFF2-40B4-BE49-F238E27FC236}">
                    <a16:creationId xmlns:a16="http://schemas.microsoft.com/office/drawing/2014/main" id="{62E00B16-EC29-133C-892E-01F353EEE57D}"/>
                  </a:ext>
                </a:extLst>
              </p:cNvPr>
              <p:cNvSpPr txBox="1">
                <a:spLocks noRot="1" noChangeAspect="1" noMove="1" noResize="1" noEditPoints="1" noAdjustHandles="1" noChangeArrowheads="1" noChangeShapeType="1" noTextEdit="1"/>
              </p:cNvSpPr>
              <p:nvPr/>
            </p:nvSpPr>
            <p:spPr>
              <a:xfrm>
                <a:off x="544399" y="1771048"/>
                <a:ext cx="541418"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5CD7AF9-C6CE-2833-E095-078E73C3D266}"/>
                  </a:ext>
                </a:extLst>
              </p:cNvPr>
              <p:cNvSpPr txBox="1"/>
              <p:nvPr/>
            </p:nvSpPr>
            <p:spPr>
              <a:xfrm>
                <a:off x="544399" y="2122572"/>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3</m:t>
                          </m:r>
                        </m:sub>
                      </m:sSub>
                    </m:oMath>
                  </m:oMathPara>
                </a14:m>
                <a:endParaRPr lang="ja-JP" altLang="en-US" sz="1400" dirty="0"/>
              </a:p>
            </p:txBody>
          </p:sp>
        </mc:Choice>
        <mc:Fallback xmlns="">
          <p:sp>
            <p:nvSpPr>
              <p:cNvPr id="6" name="テキスト ボックス 5">
                <a:extLst>
                  <a:ext uri="{FF2B5EF4-FFF2-40B4-BE49-F238E27FC236}">
                    <a16:creationId xmlns:a16="http://schemas.microsoft.com/office/drawing/2014/main" id="{85CD7AF9-C6CE-2833-E095-078E73C3D266}"/>
                  </a:ext>
                </a:extLst>
              </p:cNvPr>
              <p:cNvSpPr txBox="1">
                <a:spLocks noRot="1" noChangeAspect="1" noMove="1" noResize="1" noEditPoints="1" noAdjustHandles="1" noChangeArrowheads="1" noChangeShapeType="1" noTextEdit="1"/>
              </p:cNvSpPr>
              <p:nvPr/>
            </p:nvSpPr>
            <p:spPr>
              <a:xfrm>
                <a:off x="544399" y="2122572"/>
                <a:ext cx="541418"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0A3F56A-FDF5-E89B-3FB6-23DEC53F9494}"/>
                  </a:ext>
                </a:extLst>
              </p:cNvPr>
              <p:cNvSpPr txBox="1"/>
              <p:nvPr/>
            </p:nvSpPr>
            <p:spPr>
              <a:xfrm>
                <a:off x="544399" y="2501928"/>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4</m:t>
                          </m:r>
                        </m:sub>
                      </m:sSub>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C0A3F56A-FDF5-E89B-3FB6-23DEC53F9494}"/>
                  </a:ext>
                </a:extLst>
              </p:cNvPr>
              <p:cNvSpPr txBox="1">
                <a:spLocks noRot="1" noChangeAspect="1" noMove="1" noResize="1" noEditPoints="1" noAdjustHandles="1" noChangeArrowheads="1" noChangeShapeType="1" noTextEdit="1"/>
              </p:cNvSpPr>
              <p:nvPr/>
            </p:nvSpPr>
            <p:spPr>
              <a:xfrm>
                <a:off x="544399" y="2501928"/>
                <a:ext cx="541418"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970F254-6905-79F2-12D1-B07AADFEFBE9}"/>
                  </a:ext>
                </a:extLst>
              </p:cNvPr>
              <p:cNvSpPr txBox="1"/>
              <p:nvPr/>
            </p:nvSpPr>
            <p:spPr>
              <a:xfrm>
                <a:off x="543183" y="2888429"/>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5</m:t>
                          </m:r>
                        </m:sub>
                      </m:sSub>
                    </m:oMath>
                  </m:oMathPara>
                </a14:m>
                <a:endParaRPr lang="ja-JP" altLang="en-US" sz="1400" dirty="0"/>
              </a:p>
            </p:txBody>
          </p:sp>
        </mc:Choice>
        <mc:Fallback xmlns="">
          <p:sp>
            <p:nvSpPr>
              <p:cNvPr id="8" name="テキスト ボックス 7">
                <a:extLst>
                  <a:ext uri="{FF2B5EF4-FFF2-40B4-BE49-F238E27FC236}">
                    <a16:creationId xmlns:a16="http://schemas.microsoft.com/office/drawing/2014/main" id="{B970F254-6905-79F2-12D1-B07AADFEFBE9}"/>
                  </a:ext>
                </a:extLst>
              </p:cNvPr>
              <p:cNvSpPr txBox="1">
                <a:spLocks noRot="1" noChangeAspect="1" noMove="1" noResize="1" noEditPoints="1" noAdjustHandles="1" noChangeArrowheads="1" noChangeShapeType="1" noTextEdit="1"/>
              </p:cNvSpPr>
              <p:nvPr/>
            </p:nvSpPr>
            <p:spPr>
              <a:xfrm>
                <a:off x="543183" y="2888429"/>
                <a:ext cx="541418"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225C777-AFD4-D717-4724-88C65CA36B00}"/>
                  </a:ext>
                </a:extLst>
              </p:cNvPr>
              <p:cNvSpPr txBox="1"/>
              <p:nvPr/>
            </p:nvSpPr>
            <p:spPr>
              <a:xfrm>
                <a:off x="1532322" y="1549322"/>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𝑧</m:t>
                          </m:r>
                        </m:e>
                        <m:sub>
                          <m:r>
                            <a:rPr lang="en-US" altLang="ja-JP" sz="1400" b="0" i="1" dirty="0" smtClean="0">
                              <a:latin typeface="Cambria Math" panose="02040503050406030204" pitchFamily="18" charset="0"/>
                            </a:rPr>
                            <m:t>1</m:t>
                          </m:r>
                        </m:sub>
                      </m:sSub>
                    </m:oMath>
                  </m:oMathPara>
                </a14:m>
                <a:endParaRPr lang="ja-JP" altLang="en-US" sz="1400" dirty="0"/>
              </a:p>
            </p:txBody>
          </p:sp>
        </mc:Choice>
        <mc:Fallback xmlns="">
          <p:sp>
            <p:nvSpPr>
              <p:cNvPr id="9" name="テキスト ボックス 8">
                <a:extLst>
                  <a:ext uri="{FF2B5EF4-FFF2-40B4-BE49-F238E27FC236}">
                    <a16:creationId xmlns:a16="http://schemas.microsoft.com/office/drawing/2014/main" id="{7225C777-AFD4-D717-4724-88C65CA36B00}"/>
                  </a:ext>
                </a:extLst>
              </p:cNvPr>
              <p:cNvSpPr txBox="1">
                <a:spLocks noRot="1" noChangeAspect="1" noMove="1" noResize="1" noEditPoints="1" noAdjustHandles="1" noChangeArrowheads="1" noChangeShapeType="1" noTextEdit="1"/>
              </p:cNvSpPr>
              <p:nvPr/>
            </p:nvSpPr>
            <p:spPr>
              <a:xfrm>
                <a:off x="1532322" y="1549322"/>
                <a:ext cx="541418" cy="307777"/>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C9D6A67-B574-DC2F-40E4-9BDB41348659}"/>
                  </a:ext>
                </a:extLst>
              </p:cNvPr>
              <p:cNvSpPr txBox="1"/>
              <p:nvPr/>
            </p:nvSpPr>
            <p:spPr>
              <a:xfrm>
                <a:off x="781171" y="4760703"/>
                <a:ext cx="600109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2400" i="1" dirty="0" smtClean="0">
                              <a:latin typeface="Cambria Math" panose="02040503050406030204" pitchFamily="18" charset="0"/>
                            </a:rPr>
                          </m:ctrlPr>
                        </m:sSubPr>
                        <m:e>
                          <m:r>
                            <a:rPr lang="en-US" altLang="ja-JP" sz="2400" b="0" i="1" dirty="0" smtClean="0">
                              <a:latin typeface="Cambria Math" panose="02040503050406030204" pitchFamily="18" charset="0"/>
                            </a:rPr>
                            <m:t>𝑧</m:t>
                          </m:r>
                        </m:e>
                        <m:sub>
                          <m:r>
                            <a:rPr lang="en-US" altLang="ja-JP" sz="2400" b="0" i="1" dirty="0" smtClean="0">
                              <a:latin typeface="Cambria Math" panose="02040503050406030204" pitchFamily="18" charset="0"/>
                            </a:rPr>
                            <m:t>1</m:t>
                          </m:r>
                        </m:sub>
                      </m:sSub>
                      <m:r>
                        <a:rPr lang="en-US" altLang="ja-JP" sz="2400" b="0" i="1" dirty="0" smtClean="0">
                          <a:latin typeface="Cambria Math" panose="02040503050406030204" pitchFamily="18" charset="0"/>
                        </a:rPr>
                        <m:t>=</m:t>
                      </m:r>
                      <m:r>
                        <a:rPr lang="en-US" altLang="ja-JP" sz="2400" b="0" i="1" dirty="0" smtClean="0">
                          <a:latin typeface="Cambria Math" panose="02040503050406030204" pitchFamily="18" charset="0"/>
                        </a:rPr>
                        <m:t>𝑓</m:t>
                      </m:r>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b="0" i="1" dirty="0" smtClean="0">
                              <a:latin typeface="Cambria Math" panose="02040503050406030204" pitchFamily="18" charset="0"/>
                            </a:rPr>
                            <m:t>𝑤</m:t>
                          </m:r>
                        </m:e>
                        <m:sub>
                          <m:r>
                            <a:rPr lang="en-US" altLang="ja-JP" sz="2400" i="1" dirty="0">
                              <a:latin typeface="Cambria Math" panose="02040503050406030204" pitchFamily="18" charset="0"/>
                            </a:rPr>
                            <m:t>1</m:t>
                          </m:r>
                        </m:sub>
                      </m:sSub>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𝑥</m:t>
                          </m:r>
                        </m:e>
                        <m:sub>
                          <m:r>
                            <a:rPr lang="en-US" altLang="ja-JP" sz="2400" i="1" dirty="0">
                              <a:latin typeface="Cambria Math" panose="02040503050406030204" pitchFamily="18" charset="0"/>
                            </a:rPr>
                            <m:t>1</m:t>
                          </m:r>
                        </m:sub>
                      </m:sSub>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𝑤</m:t>
                          </m:r>
                        </m:e>
                        <m:sub>
                          <m:r>
                            <a:rPr lang="en-US" altLang="ja-JP" sz="2400" b="0" i="1" dirty="0" smtClean="0">
                              <a:latin typeface="Cambria Math" panose="02040503050406030204" pitchFamily="18" charset="0"/>
                            </a:rPr>
                            <m:t>2</m:t>
                          </m:r>
                        </m:sub>
                      </m:sSub>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𝑥</m:t>
                          </m:r>
                        </m:e>
                        <m:sub>
                          <m:r>
                            <a:rPr lang="en-US" altLang="ja-JP" sz="2400" b="0" i="1" dirty="0" smtClean="0">
                              <a:latin typeface="Cambria Math" panose="02040503050406030204" pitchFamily="18" charset="0"/>
                            </a:rPr>
                            <m:t>2</m:t>
                          </m:r>
                        </m:sub>
                      </m:sSub>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𝑤</m:t>
                          </m:r>
                        </m:e>
                        <m:sub>
                          <m:r>
                            <a:rPr lang="en-US" altLang="ja-JP" sz="2400" b="0" i="1" dirty="0" smtClean="0">
                              <a:latin typeface="Cambria Math" panose="02040503050406030204" pitchFamily="18" charset="0"/>
                            </a:rPr>
                            <m:t>3</m:t>
                          </m:r>
                        </m:sub>
                      </m:sSub>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𝑥</m:t>
                          </m:r>
                        </m:e>
                        <m:sub>
                          <m:r>
                            <a:rPr lang="en-US" altLang="ja-JP" sz="2400" b="0" i="1" dirty="0" smtClean="0">
                              <a:latin typeface="Cambria Math" panose="02040503050406030204" pitchFamily="18" charset="0"/>
                            </a:rPr>
                            <m:t>3</m:t>
                          </m:r>
                        </m:sub>
                      </m:sSub>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𝑤</m:t>
                          </m:r>
                        </m:e>
                        <m:sub>
                          <m:r>
                            <a:rPr lang="en-US" altLang="ja-JP" sz="2400" b="0" i="1" dirty="0" smtClean="0">
                              <a:latin typeface="Cambria Math" panose="02040503050406030204" pitchFamily="18" charset="0"/>
                            </a:rPr>
                            <m:t>4</m:t>
                          </m:r>
                        </m:sub>
                      </m:sSub>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𝑥</m:t>
                          </m:r>
                        </m:e>
                        <m:sub>
                          <m:r>
                            <a:rPr lang="en-US" altLang="ja-JP" sz="2400" b="0" i="1" dirty="0" smtClean="0">
                              <a:latin typeface="Cambria Math" panose="02040503050406030204" pitchFamily="18" charset="0"/>
                            </a:rPr>
                            <m:t>4</m:t>
                          </m:r>
                        </m:sub>
                      </m:sSub>
                      <m:r>
                        <a:rPr lang="en-US" altLang="ja-JP" sz="2400" b="0" i="1" dirty="0" smtClean="0">
                          <a:latin typeface="Cambria Math" panose="02040503050406030204" pitchFamily="18" charset="0"/>
                        </a:rPr>
                        <m:t>+</m:t>
                      </m:r>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𝑤</m:t>
                          </m:r>
                        </m:e>
                        <m:sub>
                          <m:r>
                            <a:rPr lang="en-US" altLang="ja-JP" sz="2400" b="0" i="1" dirty="0" smtClean="0">
                              <a:latin typeface="Cambria Math" panose="02040503050406030204" pitchFamily="18" charset="0"/>
                            </a:rPr>
                            <m:t>5</m:t>
                          </m:r>
                        </m:sub>
                      </m:sSub>
                      <m:sSub>
                        <m:sSubPr>
                          <m:ctrlPr>
                            <a:rPr lang="en-US" altLang="ja-JP" sz="2400" i="1" dirty="0">
                              <a:latin typeface="Cambria Math" panose="02040503050406030204" pitchFamily="18" charset="0"/>
                            </a:rPr>
                          </m:ctrlPr>
                        </m:sSubPr>
                        <m:e>
                          <m:r>
                            <a:rPr lang="en-US" altLang="ja-JP" sz="2400" i="1" dirty="0">
                              <a:latin typeface="Cambria Math" panose="02040503050406030204" pitchFamily="18" charset="0"/>
                            </a:rPr>
                            <m:t>𝑥</m:t>
                          </m:r>
                        </m:e>
                        <m:sub>
                          <m:r>
                            <a:rPr lang="en-US" altLang="ja-JP" sz="2400" b="0" i="1" dirty="0" smtClean="0">
                              <a:latin typeface="Cambria Math" panose="02040503050406030204" pitchFamily="18" charset="0"/>
                            </a:rPr>
                            <m:t>5</m:t>
                          </m:r>
                        </m:sub>
                      </m:sSub>
                      <m:r>
                        <a:rPr lang="en-US" altLang="ja-JP" sz="2400" b="0" i="1" dirty="0" smtClean="0">
                          <a:latin typeface="Cambria Math" panose="02040503050406030204" pitchFamily="18" charset="0"/>
                        </a:rPr>
                        <m:t>)</m:t>
                      </m:r>
                    </m:oMath>
                  </m:oMathPara>
                </a14:m>
                <a:endParaRPr lang="ja-JP" altLang="en-US" sz="2400" dirty="0"/>
              </a:p>
            </p:txBody>
          </p:sp>
        </mc:Choice>
        <mc:Fallback xmlns="">
          <p:sp>
            <p:nvSpPr>
              <p:cNvPr id="10" name="テキスト ボックス 9">
                <a:extLst>
                  <a:ext uri="{FF2B5EF4-FFF2-40B4-BE49-F238E27FC236}">
                    <a16:creationId xmlns:a16="http://schemas.microsoft.com/office/drawing/2014/main" id="{5C9D6A67-B574-DC2F-40E4-9BDB41348659}"/>
                  </a:ext>
                </a:extLst>
              </p:cNvPr>
              <p:cNvSpPr txBox="1">
                <a:spLocks noRot="1" noChangeAspect="1" noMove="1" noResize="1" noEditPoints="1" noAdjustHandles="1" noChangeArrowheads="1" noChangeShapeType="1" noTextEdit="1"/>
              </p:cNvSpPr>
              <p:nvPr/>
            </p:nvSpPr>
            <p:spPr>
              <a:xfrm>
                <a:off x="781171" y="4760703"/>
                <a:ext cx="6001098" cy="461665"/>
              </a:xfrm>
              <a:prstGeom prst="rect">
                <a:avLst/>
              </a:prstGeom>
              <a:blipFill>
                <a:blip r:embed="rId16"/>
                <a:stretch>
                  <a:fillRect r="-914" b="-157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E754D0E-31A6-05AC-2C2F-78C52873E026}"/>
                  </a:ext>
                </a:extLst>
              </p:cNvPr>
              <p:cNvSpPr txBox="1"/>
              <p:nvPr/>
            </p:nvSpPr>
            <p:spPr>
              <a:xfrm>
                <a:off x="486544" y="5714843"/>
                <a:ext cx="4042963" cy="9161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400" b="0" i="1" dirty="0" smtClean="0">
                          <a:latin typeface="Cambria Math" panose="02040503050406030204" pitchFamily="18" charset="0"/>
                        </a:rPr>
                        <m:t>𝑓</m:t>
                      </m:r>
                      <m:d>
                        <m:dPr>
                          <m:ctrlPr>
                            <a:rPr lang="en-US" altLang="ja-JP" sz="2400" b="0" i="1" dirty="0" smtClean="0">
                              <a:latin typeface="Cambria Math" panose="02040503050406030204" pitchFamily="18" charset="0"/>
                            </a:rPr>
                          </m:ctrlPr>
                        </m:dPr>
                        <m:e>
                          <m:r>
                            <a:rPr lang="en-US" altLang="ja-JP" sz="2400" b="0" i="1" dirty="0" smtClean="0">
                              <a:latin typeface="Cambria Math" panose="02040503050406030204" pitchFamily="18" charset="0"/>
                            </a:rPr>
                            <m:t>𝑥</m:t>
                          </m:r>
                        </m:e>
                      </m:d>
                      <m:r>
                        <a:rPr lang="en-US" altLang="ja-JP" sz="2400" b="0" i="1" dirty="0" smtClean="0">
                          <a:latin typeface="Cambria Math" panose="02040503050406030204" pitchFamily="18" charset="0"/>
                        </a:rPr>
                        <m:t>=</m:t>
                      </m:r>
                      <m:d>
                        <m:dPr>
                          <m:begChr m:val="{"/>
                          <m:endChr m:val=""/>
                          <m:ctrlPr>
                            <a:rPr lang="en-US" altLang="ja-JP" sz="2400" b="0" i="1" dirty="0" smtClean="0">
                              <a:latin typeface="Cambria Math" panose="02040503050406030204" pitchFamily="18" charset="0"/>
                            </a:rPr>
                          </m:ctrlPr>
                        </m:dPr>
                        <m:e>
                          <m:eqArr>
                            <m:eqArrPr>
                              <m:ctrlPr>
                                <a:rPr lang="en-US" altLang="ja-JP" sz="2400" b="0" i="1" dirty="0" smtClean="0">
                                  <a:latin typeface="Cambria Math" panose="02040503050406030204" pitchFamily="18" charset="0"/>
                                </a:rPr>
                              </m:ctrlPr>
                            </m:eqArrPr>
                            <m:e>
                              <m:r>
                                <a:rPr lang="en-US" altLang="ja-JP" sz="2400" b="0" i="1" dirty="0" smtClean="0">
                                  <a:latin typeface="Cambria Math" panose="02040503050406030204" pitchFamily="18" charset="0"/>
                                </a:rPr>
                                <m:t>0,  </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&lt;0</m:t>
                              </m:r>
                            </m:e>
                            <m:e>
                              <m:r>
                                <a:rPr lang="en-US" altLang="ja-JP" sz="2400" b="0" i="1" dirty="0" smtClean="0">
                                  <a:latin typeface="Cambria Math" panose="02040503050406030204" pitchFamily="18" charset="0"/>
                                </a:rPr>
                                <m:t>&amp;</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  </m:t>
                              </m:r>
                              <m:r>
                                <a:rPr lang="en-US" altLang="ja-JP" sz="2400" b="0" i="1" dirty="0" smtClean="0">
                                  <a:latin typeface="Cambria Math" panose="02040503050406030204" pitchFamily="18" charset="0"/>
                                </a:rPr>
                                <m:t>𝑥</m:t>
                              </m:r>
                              <m:r>
                                <a:rPr lang="en-US" altLang="ja-JP" sz="2400" b="0" i="1" dirty="0" smtClean="0">
                                  <a:latin typeface="Cambria Math" panose="02040503050406030204" pitchFamily="18" charset="0"/>
                                </a:rPr>
                                <m:t>≥0</m:t>
                              </m:r>
                            </m:e>
                          </m:eqArr>
                        </m:e>
                      </m:d>
                    </m:oMath>
                  </m:oMathPara>
                </a14:m>
                <a:endParaRPr lang="ja-JP" altLang="en-US" sz="2400" dirty="0"/>
              </a:p>
            </p:txBody>
          </p:sp>
        </mc:Choice>
        <mc:Fallback xmlns="">
          <p:sp>
            <p:nvSpPr>
              <p:cNvPr id="11" name="テキスト ボックス 10">
                <a:extLst>
                  <a:ext uri="{FF2B5EF4-FFF2-40B4-BE49-F238E27FC236}">
                    <a16:creationId xmlns:a16="http://schemas.microsoft.com/office/drawing/2014/main" id="{2E754D0E-31A6-05AC-2C2F-78C52873E026}"/>
                  </a:ext>
                </a:extLst>
              </p:cNvPr>
              <p:cNvSpPr txBox="1">
                <a:spLocks noRot="1" noChangeAspect="1" noMove="1" noResize="1" noEditPoints="1" noAdjustHandles="1" noChangeArrowheads="1" noChangeShapeType="1" noTextEdit="1"/>
              </p:cNvSpPr>
              <p:nvPr/>
            </p:nvSpPr>
            <p:spPr>
              <a:xfrm>
                <a:off x="486544" y="5714843"/>
                <a:ext cx="4042963" cy="916148"/>
              </a:xfrm>
              <a:prstGeom prst="rect">
                <a:avLst/>
              </a:prstGeom>
              <a:blipFill>
                <a:blip r:embed="rId17"/>
                <a:stretch>
                  <a:fillRect/>
                </a:stretch>
              </a:blipFill>
            </p:spPr>
            <p:txBody>
              <a:bodyPr/>
              <a:lstStyle/>
              <a:p>
                <a:r>
                  <a:rPr lang="ja-JP" altLang="en-US">
                    <a:noFill/>
                  </a:rPr>
                  <a:t> </a:t>
                </a:r>
              </a:p>
            </p:txBody>
          </p:sp>
        </mc:Fallback>
      </mc:AlternateContent>
      <p:sp>
        <p:nvSpPr>
          <p:cNvPr id="12" name="テキスト ボックス 11">
            <a:extLst>
              <a:ext uri="{FF2B5EF4-FFF2-40B4-BE49-F238E27FC236}">
                <a16:creationId xmlns:a16="http://schemas.microsoft.com/office/drawing/2014/main" id="{B633A44C-1031-429F-DAE8-C71748EC2C63}"/>
              </a:ext>
            </a:extLst>
          </p:cNvPr>
          <p:cNvSpPr txBox="1"/>
          <p:nvPr/>
        </p:nvSpPr>
        <p:spPr>
          <a:xfrm>
            <a:off x="690521" y="5600588"/>
            <a:ext cx="1367314" cy="369332"/>
          </a:xfrm>
          <a:prstGeom prst="rect">
            <a:avLst/>
          </a:prstGeom>
          <a:noFill/>
        </p:spPr>
        <p:txBody>
          <a:bodyPr wrap="square">
            <a:spAutoFit/>
          </a:bodyPr>
          <a:lstStyle/>
          <a:p>
            <a:r>
              <a:rPr lang="en-US" altLang="ja-JP" dirty="0" err="1"/>
              <a:t>ReLU</a:t>
            </a:r>
            <a:endParaRPr lang="ja-JP" altLang="en-US" dirty="0"/>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4927824-D39B-01EE-4CA7-CECC2451AF78}"/>
                  </a:ext>
                </a:extLst>
              </p:cNvPr>
              <p:cNvSpPr txBox="1"/>
              <p:nvPr/>
            </p:nvSpPr>
            <p:spPr>
              <a:xfrm>
                <a:off x="6983774" y="5654972"/>
                <a:ext cx="4181661" cy="830997"/>
              </a:xfrm>
              <a:prstGeom prst="rect">
                <a:avLst/>
              </a:prstGeom>
              <a:noFill/>
            </p:spPr>
            <p:txBody>
              <a:bodyPr wrap="square">
                <a:spAutoFit/>
              </a:bodyPr>
              <a:lstStyle/>
              <a:p>
                <a:r>
                  <a:rPr lang="ja-JP" altLang="en-US" sz="2400" dirty="0"/>
                  <a:t>損失関数が小さくなるように</a:t>
                </a:r>
                <a14:m>
                  <m:oMath xmlns:m="http://schemas.openxmlformats.org/officeDocument/2006/math">
                    <m:r>
                      <a:rPr lang="en-US" altLang="ja-JP" sz="2400" i="1" dirty="0" smtClean="0">
                        <a:latin typeface="Cambria Math" panose="02040503050406030204" pitchFamily="18" charset="0"/>
                      </a:rPr>
                      <m:t>𝑤</m:t>
                    </m:r>
                  </m:oMath>
                </a14:m>
                <a:r>
                  <a:rPr lang="ja-JP" altLang="en-US" sz="2400" dirty="0"/>
                  <a:t>を決定</a:t>
                </a:r>
              </a:p>
            </p:txBody>
          </p:sp>
        </mc:Choice>
        <mc:Fallback xmlns="">
          <p:sp>
            <p:nvSpPr>
              <p:cNvPr id="14" name="テキスト ボックス 13">
                <a:extLst>
                  <a:ext uri="{FF2B5EF4-FFF2-40B4-BE49-F238E27FC236}">
                    <a16:creationId xmlns:a16="http://schemas.microsoft.com/office/drawing/2014/main" id="{94927824-D39B-01EE-4CA7-CECC2451AF78}"/>
                  </a:ext>
                </a:extLst>
              </p:cNvPr>
              <p:cNvSpPr txBox="1">
                <a:spLocks noRot="1" noChangeAspect="1" noMove="1" noResize="1" noEditPoints="1" noAdjustHandles="1" noChangeArrowheads="1" noChangeShapeType="1" noTextEdit="1"/>
              </p:cNvSpPr>
              <p:nvPr/>
            </p:nvSpPr>
            <p:spPr>
              <a:xfrm>
                <a:off x="6983774" y="5654972"/>
                <a:ext cx="4181661" cy="830997"/>
              </a:xfrm>
              <a:prstGeom prst="rect">
                <a:avLst/>
              </a:prstGeom>
              <a:blipFill>
                <a:blip r:embed="rId18"/>
                <a:stretch>
                  <a:fillRect l="-2332" t="-5882" r="-1312" b="-1617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17981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ディープラーニングを用いた次元削減</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楕円 4">
            <a:extLst>
              <a:ext uri="{FF2B5EF4-FFF2-40B4-BE49-F238E27FC236}">
                <a16:creationId xmlns:a16="http://schemas.microsoft.com/office/drawing/2014/main" id="{6F5095B0-262E-48F3-8BDB-76D44F7C4FB8}"/>
              </a:ext>
            </a:extLst>
          </p:cNvPr>
          <p:cNvSpPr/>
          <p:nvPr/>
        </p:nvSpPr>
        <p:spPr>
          <a:xfrm>
            <a:off x="693618" y="146303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211AB1A4-D018-4A69-89C6-15A4B6067452}"/>
              </a:ext>
            </a:extLst>
          </p:cNvPr>
          <p:cNvSpPr/>
          <p:nvPr/>
        </p:nvSpPr>
        <p:spPr>
          <a:xfrm>
            <a:off x="693617" y="219203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F7EBDF6C-1326-4B7C-A7B6-48592F9ADA82}"/>
              </a:ext>
            </a:extLst>
          </p:cNvPr>
          <p:cNvSpPr/>
          <p:nvPr/>
        </p:nvSpPr>
        <p:spPr>
          <a:xfrm>
            <a:off x="693618" y="1819977"/>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88505163-6B2B-4189-86C9-DA7845438CEE}"/>
              </a:ext>
            </a:extLst>
          </p:cNvPr>
          <p:cNvSpPr/>
          <p:nvPr/>
        </p:nvSpPr>
        <p:spPr>
          <a:xfrm>
            <a:off x="693616" y="256409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9D613E66-1C84-4B1A-A866-E7D4ED9E0D9C}"/>
              </a:ext>
            </a:extLst>
          </p:cNvPr>
          <p:cNvSpPr/>
          <p:nvPr/>
        </p:nvSpPr>
        <p:spPr>
          <a:xfrm>
            <a:off x="693616" y="2939920"/>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918D112-09A8-4CCA-9FA9-88ACF4C3EA08}"/>
              </a:ext>
            </a:extLst>
          </p:cNvPr>
          <p:cNvSpPr/>
          <p:nvPr/>
        </p:nvSpPr>
        <p:spPr>
          <a:xfrm>
            <a:off x="1683416" y="160982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2F0FF585-B335-46E2-BA1B-126319382E4B}"/>
              </a:ext>
            </a:extLst>
          </p:cNvPr>
          <p:cNvSpPr/>
          <p:nvPr/>
        </p:nvSpPr>
        <p:spPr>
          <a:xfrm>
            <a:off x="1683415" y="233881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2D828332-42BB-4540-9D1A-22C874007BFF}"/>
              </a:ext>
            </a:extLst>
          </p:cNvPr>
          <p:cNvSpPr/>
          <p:nvPr/>
        </p:nvSpPr>
        <p:spPr>
          <a:xfrm>
            <a:off x="1683416" y="1966762"/>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883E678C-6F13-4EAC-8C42-37273F65702F}"/>
              </a:ext>
            </a:extLst>
          </p:cNvPr>
          <p:cNvSpPr/>
          <p:nvPr/>
        </p:nvSpPr>
        <p:spPr>
          <a:xfrm>
            <a:off x="1683414" y="2710876"/>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54085805-89F5-4C9B-9485-62CEC183E7E2}"/>
              </a:ext>
            </a:extLst>
          </p:cNvPr>
          <p:cNvSpPr/>
          <p:nvPr/>
        </p:nvSpPr>
        <p:spPr>
          <a:xfrm>
            <a:off x="2567335" y="160408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楕円 30">
            <a:extLst>
              <a:ext uri="{FF2B5EF4-FFF2-40B4-BE49-F238E27FC236}">
                <a16:creationId xmlns:a16="http://schemas.microsoft.com/office/drawing/2014/main" id="{25DEAF83-C03D-4859-9B5E-7FD0BE1309C4}"/>
              </a:ext>
            </a:extLst>
          </p:cNvPr>
          <p:cNvSpPr/>
          <p:nvPr/>
        </p:nvSpPr>
        <p:spPr>
          <a:xfrm>
            <a:off x="2567334" y="233308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1D90811A-2AD6-40AC-A51B-F54EBAAE4625}"/>
              </a:ext>
            </a:extLst>
          </p:cNvPr>
          <p:cNvSpPr/>
          <p:nvPr/>
        </p:nvSpPr>
        <p:spPr>
          <a:xfrm>
            <a:off x="2567335" y="1961027"/>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C04EE752-6BB7-4F46-B160-A7E067EF14BA}"/>
              </a:ext>
            </a:extLst>
          </p:cNvPr>
          <p:cNvSpPr/>
          <p:nvPr/>
        </p:nvSpPr>
        <p:spPr>
          <a:xfrm>
            <a:off x="2567333" y="270514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AA99B1A-AAC9-4E5B-BC5E-D8FA091CE3A4}"/>
                  </a:ext>
                </a:extLst>
              </p:cNvPr>
              <p:cNvSpPr txBox="1"/>
              <p:nvPr/>
            </p:nvSpPr>
            <p:spPr>
              <a:xfrm>
                <a:off x="548393" y="1109101"/>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smtClean="0">
                          <a:latin typeface="Cambria Math" panose="02040503050406030204" pitchFamily="18" charset="0"/>
                        </a:rPr>
                        <m:t>𝑥</m:t>
                      </m:r>
                    </m:oMath>
                  </m:oMathPara>
                </a14:m>
                <a:endParaRPr lang="ja-JP" altLang="en-US" dirty="0"/>
              </a:p>
            </p:txBody>
          </p:sp>
        </mc:Choice>
        <mc:Fallback xmlns="">
          <p:sp>
            <p:nvSpPr>
              <p:cNvPr id="38" name="テキスト ボックス 37">
                <a:extLst>
                  <a:ext uri="{FF2B5EF4-FFF2-40B4-BE49-F238E27FC236}">
                    <a16:creationId xmlns:a16="http://schemas.microsoft.com/office/drawing/2014/main" id="{5AA99B1A-AAC9-4E5B-BC5E-D8FA091CE3A4}"/>
                  </a:ext>
                </a:extLst>
              </p:cNvPr>
              <p:cNvSpPr txBox="1">
                <a:spLocks noRot="1" noChangeAspect="1" noMove="1" noResize="1" noEditPoints="1" noAdjustHandles="1" noChangeArrowheads="1" noChangeShapeType="1" noTextEdit="1"/>
              </p:cNvSpPr>
              <p:nvPr/>
            </p:nvSpPr>
            <p:spPr>
              <a:xfrm>
                <a:off x="548393" y="1109101"/>
                <a:ext cx="541418" cy="369332"/>
              </a:xfrm>
              <a:prstGeom prst="rect">
                <a:avLst/>
              </a:prstGeom>
              <a:blipFill>
                <a:blip r:embed="rId2"/>
                <a:stretch>
                  <a:fillRect/>
                </a:stretch>
              </a:blipFill>
            </p:spPr>
            <p:txBody>
              <a:bodyPr/>
              <a:lstStyle/>
              <a:p>
                <a:r>
                  <a:rPr lang="ja-JP" altLang="en-US">
                    <a:noFill/>
                  </a:rPr>
                  <a:t> </a:t>
                </a:r>
              </a:p>
            </p:txBody>
          </p:sp>
        </mc:Fallback>
      </mc:AlternateContent>
      <p:sp>
        <p:nvSpPr>
          <p:cNvPr id="44" name="楕円 43">
            <a:extLst>
              <a:ext uri="{FF2B5EF4-FFF2-40B4-BE49-F238E27FC236}">
                <a16:creationId xmlns:a16="http://schemas.microsoft.com/office/drawing/2014/main" id="{C58D4BE7-60B1-46B7-9126-5414E9863CBE}"/>
              </a:ext>
            </a:extLst>
          </p:cNvPr>
          <p:cNvSpPr/>
          <p:nvPr/>
        </p:nvSpPr>
        <p:spPr>
          <a:xfrm>
            <a:off x="3675844" y="211255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AF7F3A97-1CD7-43BB-9D23-6991DF6E9C2C}"/>
              </a:ext>
            </a:extLst>
          </p:cNvPr>
          <p:cNvSpPr/>
          <p:nvPr/>
        </p:nvSpPr>
        <p:spPr>
          <a:xfrm>
            <a:off x="3675845" y="1740494"/>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ECF567E2-A705-486E-B6D1-E7FDF2A24FB6}"/>
              </a:ext>
            </a:extLst>
          </p:cNvPr>
          <p:cNvSpPr/>
          <p:nvPr/>
        </p:nvSpPr>
        <p:spPr>
          <a:xfrm>
            <a:off x="3675843" y="2484608"/>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1" name="直線コネクタ 50">
            <a:extLst>
              <a:ext uri="{FF2B5EF4-FFF2-40B4-BE49-F238E27FC236}">
                <a16:creationId xmlns:a16="http://schemas.microsoft.com/office/drawing/2014/main" id="{9BCBB4C2-8CDD-4497-984A-F7431EE9C4C5}"/>
              </a:ext>
            </a:extLst>
          </p:cNvPr>
          <p:cNvCxnSpPr>
            <a:cxnSpLocks/>
            <a:endCxn id="25" idx="2"/>
          </p:cNvCxnSpPr>
          <p:nvPr/>
        </p:nvCxnSpPr>
        <p:spPr>
          <a:xfrm>
            <a:off x="903027" y="1571170"/>
            <a:ext cx="780389" cy="511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CF1D8B4-0D4D-4504-8EB3-FE001934E1CE}"/>
              </a:ext>
            </a:extLst>
          </p:cNvPr>
          <p:cNvCxnSpPr>
            <a:cxnSpLocks/>
            <a:endCxn id="23" idx="2"/>
          </p:cNvCxnSpPr>
          <p:nvPr/>
        </p:nvCxnSpPr>
        <p:spPr>
          <a:xfrm>
            <a:off x="934665" y="1621362"/>
            <a:ext cx="748750" cy="8329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1D2AA12-15C7-4B51-82C3-3EF031354147}"/>
              </a:ext>
            </a:extLst>
          </p:cNvPr>
          <p:cNvCxnSpPr>
            <a:cxnSpLocks/>
            <a:endCxn id="21" idx="3"/>
          </p:cNvCxnSpPr>
          <p:nvPr/>
        </p:nvCxnSpPr>
        <p:spPr>
          <a:xfrm flipV="1">
            <a:off x="882232" y="1807001"/>
            <a:ext cx="832195" cy="118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AAA0B145-FBC0-43A0-89A4-0BAF5024B637}"/>
              </a:ext>
            </a:extLst>
          </p:cNvPr>
          <p:cNvCxnSpPr>
            <a:cxnSpLocks/>
            <a:endCxn id="27" idx="2"/>
          </p:cNvCxnSpPr>
          <p:nvPr/>
        </p:nvCxnSpPr>
        <p:spPr>
          <a:xfrm>
            <a:off x="896611" y="1607688"/>
            <a:ext cx="786803" cy="12186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614E096-2245-4AC0-95BC-8CAA126693F4}"/>
              </a:ext>
            </a:extLst>
          </p:cNvPr>
          <p:cNvCxnSpPr>
            <a:cxnSpLocks/>
            <a:endCxn id="21" idx="2"/>
          </p:cNvCxnSpPr>
          <p:nvPr/>
        </p:nvCxnSpPr>
        <p:spPr>
          <a:xfrm>
            <a:off x="903027" y="1556614"/>
            <a:ext cx="780389" cy="168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143FDADB-F925-4758-A95B-86BB21230967}"/>
              </a:ext>
            </a:extLst>
          </p:cNvPr>
          <p:cNvCxnSpPr>
            <a:cxnSpLocks/>
            <a:endCxn id="21" idx="3"/>
          </p:cNvCxnSpPr>
          <p:nvPr/>
        </p:nvCxnSpPr>
        <p:spPr>
          <a:xfrm flipV="1">
            <a:off x="899878" y="1807001"/>
            <a:ext cx="814549" cy="4724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6440CC56-26F3-45D9-842B-D48A91D34A85}"/>
              </a:ext>
            </a:extLst>
          </p:cNvPr>
          <p:cNvCxnSpPr>
            <a:cxnSpLocks/>
            <a:endCxn id="21" idx="3"/>
          </p:cNvCxnSpPr>
          <p:nvPr/>
        </p:nvCxnSpPr>
        <p:spPr>
          <a:xfrm flipV="1">
            <a:off x="897133" y="1807001"/>
            <a:ext cx="817294" cy="8389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線コネクタ 64">
            <a:extLst>
              <a:ext uri="{FF2B5EF4-FFF2-40B4-BE49-F238E27FC236}">
                <a16:creationId xmlns:a16="http://schemas.microsoft.com/office/drawing/2014/main" id="{FD1B291A-B31F-47B5-A1B1-2BFE5A5DB01E}"/>
              </a:ext>
            </a:extLst>
          </p:cNvPr>
          <p:cNvCxnSpPr>
            <a:cxnSpLocks/>
            <a:endCxn id="21" idx="3"/>
          </p:cNvCxnSpPr>
          <p:nvPr/>
        </p:nvCxnSpPr>
        <p:spPr>
          <a:xfrm flipV="1">
            <a:off x="874880" y="1807001"/>
            <a:ext cx="839547" cy="12502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5781BE33-107B-4EEC-8AEC-074498D02C69}"/>
              </a:ext>
            </a:extLst>
          </p:cNvPr>
          <p:cNvCxnSpPr>
            <a:cxnSpLocks/>
            <a:endCxn id="29" idx="2"/>
          </p:cNvCxnSpPr>
          <p:nvPr/>
        </p:nvCxnSpPr>
        <p:spPr>
          <a:xfrm flipV="1">
            <a:off x="1892823" y="1719593"/>
            <a:ext cx="674512" cy="173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0381795E-4751-45C3-8AF9-3400CB132FE4}"/>
              </a:ext>
            </a:extLst>
          </p:cNvPr>
          <p:cNvCxnSpPr>
            <a:cxnSpLocks/>
            <a:endCxn id="33" idx="2"/>
          </p:cNvCxnSpPr>
          <p:nvPr/>
        </p:nvCxnSpPr>
        <p:spPr>
          <a:xfrm>
            <a:off x="1847531" y="2071151"/>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C156BBAA-7AFF-4796-8A37-14BBF2C15BE4}"/>
              </a:ext>
            </a:extLst>
          </p:cNvPr>
          <p:cNvCxnSpPr>
            <a:cxnSpLocks/>
          </p:cNvCxnSpPr>
          <p:nvPr/>
        </p:nvCxnSpPr>
        <p:spPr>
          <a:xfrm>
            <a:off x="1870177" y="2454322"/>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D6EEAD91-066D-464F-B273-04FD8D4010AD}"/>
              </a:ext>
            </a:extLst>
          </p:cNvPr>
          <p:cNvCxnSpPr>
            <a:cxnSpLocks/>
          </p:cNvCxnSpPr>
          <p:nvPr/>
        </p:nvCxnSpPr>
        <p:spPr>
          <a:xfrm>
            <a:off x="1846969" y="2809530"/>
            <a:ext cx="719804" cy="5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D0B68B11-2A8D-45BA-A624-D1F24A2EF70E}"/>
              </a:ext>
            </a:extLst>
          </p:cNvPr>
          <p:cNvCxnSpPr>
            <a:cxnSpLocks/>
            <a:endCxn id="33" idx="2"/>
          </p:cNvCxnSpPr>
          <p:nvPr/>
        </p:nvCxnSpPr>
        <p:spPr>
          <a:xfrm>
            <a:off x="1953406" y="1722637"/>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FBAE5573-5CAE-40E1-9665-55D39AFFC889}"/>
              </a:ext>
            </a:extLst>
          </p:cNvPr>
          <p:cNvCxnSpPr>
            <a:cxnSpLocks/>
          </p:cNvCxnSpPr>
          <p:nvPr/>
        </p:nvCxnSpPr>
        <p:spPr>
          <a:xfrm>
            <a:off x="1894097" y="2103276"/>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550B867C-B943-4335-9C46-38B337AC917B}"/>
              </a:ext>
            </a:extLst>
          </p:cNvPr>
          <p:cNvCxnSpPr>
            <a:cxnSpLocks/>
          </p:cNvCxnSpPr>
          <p:nvPr/>
        </p:nvCxnSpPr>
        <p:spPr>
          <a:xfrm>
            <a:off x="1904214" y="2455883"/>
            <a:ext cx="613929" cy="3538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DDE4E99D-1872-448E-A0C2-7294EFF6D1C8}"/>
              </a:ext>
            </a:extLst>
          </p:cNvPr>
          <p:cNvCxnSpPr>
            <a:cxnSpLocks/>
            <a:endCxn id="29" idx="2"/>
          </p:cNvCxnSpPr>
          <p:nvPr/>
        </p:nvCxnSpPr>
        <p:spPr>
          <a:xfrm flipV="1">
            <a:off x="1864802" y="1719593"/>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C07E60BF-4399-41B1-B822-0E01F3B15FF3}"/>
              </a:ext>
            </a:extLst>
          </p:cNvPr>
          <p:cNvCxnSpPr>
            <a:cxnSpLocks/>
          </p:cNvCxnSpPr>
          <p:nvPr/>
        </p:nvCxnSpPr>
        <p:spPr>
          <a:xfrm flipV="1">
            <a:off x="1863167" y="2093380"/>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CCEA976-24E6-44A4-A4FD-00CAD438A13B}"/>
              </a:ext>
            </a:extLst>
          </p:cNvPr>
          <p:cNvCxnSpPr>
            <a:cxnSpLocks/>
          </p:cNvCxnSpPr>
          <p:nvPr/>
        </p:nvCxnSpPr>
        <p:spPr>
          <a:xfrm flipV="1">
            <a:off x="1856166" y="2448595"/>
            <a:ext cx="702533" cy="3946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D3E9ECD0-1678-49D5-B900-7587A9BBA699}"/>
              </a:ext>
            </a:extLst>
          </p:cNvPr>
          <p:cNvCxnSpPr>
            <a:cxnSpLocks/>
          </p:cNvCxnSpPr>
          <p:nvPr/>
        </p:nvCxnSpPr>
        <p:spPr>
          <a:xfrm flipV="1">
            <a:off x="2716075" y="1864523"/>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線コネクタ 83">
            <a:extLst>
              <a:ext uri="{FF2B5EF4-FFF2-40B4-BE49-F238E27FC236}">
                <a16:creationId xmlns:a16="http://schemas.microsoft.com/office/drawing/2014/main" id="{877D3F54-995A-449A-88BD-C59FA5E26F31}"/>
              </a:ext>
            </a:extLst>
          </p:cNvPr>
          <p:cNvCxnSpPr>
            <a:cxnSpLocks/>
          </p:cNvCxnSpPr>
          <p:nvPr/>
        </p:nvCxnSpPr>
        <p:spPr>
          <a:xfrm flipV="1">
            <a:off x="2720515" y="2197769"/>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202C5C56-96B1-4B01-81BC-A752A023F167}"/>
              </a:ext>
            </a:extLst>
          </p:cNvPr>
          <p:cNvCxnSpPr>
            <a:cxnSpLocks/>
          </p:cNvCxnSpPr>
          <p:nvPr/>
        </p:nvCxnSpPr>
        <p:spPr>
          <a:xfrm flipV="1">
            <a:off x="2699315" y="2600839"/>
            <a:ext cx="958135" cy="2178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14BA165-DBD0-458D-98C3-762920C40EE5}"/>
              </a:ext>
            </a:extLst>
          </p:cNvPr>
          <p:cNvCxnSpPr>
            <a:cxnSpLocks/>
            <a:stCxn id="29" idx="6"/>
            <a:endCxn id="46" idx="2"/>
          </p:cNvCxnSpPr>
          <p:nvPr/>
        </p:nvCxnSpPr>
        <p:spPr>
          <a:xfrm>
            <a:off x="2779090" y="1719593"/>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6E6C8AB2-EFA5-4638-AA11-9C1E741DB0B0}"/>
              </a:ext>
            </a:extLst>
          </p:cNvPr>
          <p:cNvCxnSpPr>
            <a:cxnSpLocks/>
          </p:cNvCxnSpPr>
          <p:nvPr/>
        </p:nvCxnSpPr>
        <p:spPr>
          <a:xfrm>
            <a:off x="2791925" y="2093145"/>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a:extLst>
              <a:ext uri="{FF2B5EF4-FFF2-40B4-BE49-F238E27FC236}">
                <a16:creationId xmlns:a16="http://schemas.microsoft.com/office/drawing/2014/main" id="{66D7E636-4AEE-4241-88F3-73191ACB7050}"/>
              </a:ext>
            </a:extLst>
          </p:cNvPr>
          <p:cNvCxnSpPr>
            <a:cxnSpLocks/>
          </p:cNvCxnSpPr>
          <p:nvPr/>
        </p:nvCxnSpPr>
        <p:spPr>
          <a:xfrm>
            <a:off x="2760695" y="2440881"/>
            <a:ext cx="896755" cy="1364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2097D5CB-54A2-433F-92AD-5AECB3EFF400}"/>
              </a:ext>
            </a:extLst>
          </p:cNvPr>
          <p:cNvCxnSpPr>
            <a:cxnSpLocks/>
            <a:stCxn id="29" idx="6"/>
            <a:endCxn id="44" idx="2"/>
          </p:cNvCxnSpPr>
          <p:nvPr/>
        </p:nvCxnSpPr>
        <p:spPr>
          <a:xfrm>
            <a:off x="2779090" y="1719593"/>
            <a:ext cx="896754" cy="50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5D1D7A53-6180-41E4-87BA-164ABFA587A4}"/>
              </a:ext>
            </a:extLst>
          </p:cNvPr>
          <p:cNvCxnSpPr>
            <a:cxnSpLocks/>
          </p:cNvCxnSpPr>
          <p:nvPr/>
        </p:nvCxnSpPr>
        <p:spPr>
          <a:xfrm>
            <a:off x="2738533" y="2073960"/>
            <a:ext cx="896754" cy="508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8EA70766-D983-43C3-9C27-3D53A1BC519F}"/>
              </a:ext>
            </a:extLst>
          </p:cNvPr>
          <p:cNvCxnSpPr>
            <a:cxnSpLocks/>
          </p:cNvCxnSpPr>
          <p:nvPr/>
        </p:nvCxnSpPr>
        <p:spPr>
          <a:xfrm flipV="1">
            <a:off x="2769057" y="1844844"/>
            <a:ext cx="896756" cy="94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50FE0509-3D81-49EC-A0CA-C1937F905440}"/>
              </a:ext>
            </a:extLst>
          </p:cNvPr>
          <p:cNvCxnSpPr>
            <a:cxnSpLocks/>
          </p:cNvCxnSpPr>
          <p:nvPr/>
        </p:nvCxnSpPr>
        <p:spPr>
          <a:xfrm flipV="1">
            <a:off x="861521" y="2132458"/>
            <a:ext cx="896756" cy="949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3D062DAF-10CF-429F-9A06-E120286C4D3E}"/>
              </a:ext>
            </a:extLst>
          </p:cNvPr>
          <p:cNvCxnSpPr>
            <a:cxnSpLocks/>
            <a:stCxn id="17" idx="6"/>
          </p:cNvCxnSpPr>
          <p:nvPr/>
        </p:nvCxnSpPr>
        <p:spPr>
          <a:xfrm flipV="1">
            <a:off x="905371" y="2422141"/>
            <a:ext cx="824323" cy="2574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a:extLst>
              <a:ext uri="{FF2B5EF4-FFF2-40B4-BE49-F238E27FC236}">
                <a16:creationId xmlns:a16="http://schemas.microsoft.com/office/drawing/2014/main" id="{97A85218-2C52-4757-925A-FEEA25E3F712}"/>
              </a:ext>
            </a:extLst>
          </p:cNvPr>
          <p:cNvCxnSpPr>
            <a:cxnSpLocks/>
            <a:stCxn id="17" idx="5"/>
            <a:endCxn id="27" idx="2"/>
          </p:cNvCxnSpPr>
          <p:nvPr/>
        </p:nvCxnSpPr>
        <p:spPr>
          <a:xfrm>
            <a:off x="874360" y="2761268"/>
            <a:ext cx="809054" cy="6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4F938CBB-9190-4DF8-BB32-CB59370B9E7F}"/>
              </a:ext>
            </a:extLst>
          </p:cNvPr>
          <p:cNvCxnSpPr>
            <a:cxnSpLocks/>
          </p:cNvCxnSpPr>
          <p:nvPr/>
        </p:nvCxnSpPr>
        <p:spPr>
          <a:xfrm>
            <a:off x="890287" y="2364942"/>
            <a:ext cx="809054" cy="65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テキスト ボックス 108">
                <a:extLst>
                  <a:ext uri="{FF2B5EF4-FFF2-40B4-BE49-F238E27FC236}">
                    <a16:creationId xmlns:a16="http://schemas.microsoft.com/office/drawing/2014/main" id="{6A4C7474-E0F8-4D13-9C83-93F76BDF8CC1}"/>
                  </a:ext>
                </a:extLst>
              </p:cNvPr>
              <p:cNvSpPr txBox="1"/>
              <p:nvPr/>
            </p:nvSpPr>
            <p:spPr>
              <a:xfrm>
                <a:off x="1188513" y="1183465"/>
                <a:ext cx="54141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rPr>
                        <m:t>𝑓</m:t>
                      </m:r>
                    </m:oMath>
                  </m:oMathPara>
                </a14:m>
                <a:endParaRPr lang="ja-JP" altLang="en-US" i="1" dirty="0"/>
              </a:p>
            </p:txBody>
          </p:sp>
        </mc:Choice>
        <mc:Fallback xmlns="">
          <p:sp>
            <p:nvSpPr>
              <p:cNvPr id="109" name="テキスト ボックス 108">
                <a:extLst>
                  <a:ext uri="{FF2B5EF4-FFF2-40B4-BE49-F238E27FC236}">
                    <a16:creationId xmlns:a16="http://schemas.microsoft.com/office/drawing/2014/main" id="{6A4C7474-E0F8-4D13-9C83-93F76BDF8CC1}"/>
                  </a:ext>
                </a:extLst>
              </p:cNvPr>
              <p:cNvSpPr txBox="1">
                <a:spLocks noRot="1" noChangeAspect="1" noMove="1" noResize="1" noEditPoints="1" noAdjustHandles="1" noChangeArrowheads="1" noChangeShapeType="1" noTextEdit="1"/>
              </p:cNvSpPr>
              <p:nvPr/>
            </p:nvSpPr>
            <p:spPr>
              <a:xfrm>
                <a:off x="1188513" y="1183465"/>
                <a:ext cx="541418" cy="369332"/>
              </a:xfrm>
              <a:prstGeom prst="rect">
                <a:avLst/>
              </a:prstGeom>
              <a:blipFill>
                <a:blip r:embed="rId4"/>
                <a:stretch>
                  <a:fillRect b="-13115"/>
                </a:stretch>
              </a:blipFill>
            </p:spPr>
            <p:txBody>
              <a:bodyPr/>
              <a:lstStyle/>
              <a:p>
                <a:r>
                  <a:rPr lang="ja-JP" altLang="en-US">
                    <a:noFill/>
                  </a:rPr>
                  <a:t> </a:t>
                </a:r>
              </a:p>
            </p:txBody>
          </p:sp>
        </mc:Fallback>
      </mc:AlternateContent>
      <p:sp>
        <p:nvSpPr>
          <p:cNvPr id="117" name="テキスト ボックス 116">
            <a:extLst>
              <a:ext uri="{FF2B5EF4-FFF2-40B4-BE49-F238E27FC236}">
                <a16:creationId xmlns:a16="http://schemas.microsoft.com/office/drawing/2014/main" id="{FA8E8460-B156-4BE7-805F-308034B21F20}"/>
              </a:ext>
            </a:extLst>
          </p:cNvPr>
          <p:cNvSpPr txBox="1"/>
          <p:nvPr/>
        </p:nvSpPr>
        <p:spPr>
          <a:xfrm>
            <a:off x="6051130" y="1961027"/>
            <a:ext cx="5120634" cy="954107"/>
          </a:xfrm>
          <a:prstGeom prst="rect">
            <a:avLst/>
          </a:prstGeom>
          <a:noFill/>
        </p:spPr>
        <p:txBody>
          <a:bodyPr wrap="square">
            <a:spAutoFit/>
          </a:bodyPr>
          <a:lstStyle/>
          <a:p>
            <a:r>
              <a:rPr lang="ja-JP" altLang="en-US" sz="2800" dirty="0"/>
              <a:t>出力層と入力層が同じ次元</a:t>
            </a:r>
            <a:endParaRPr lang="en-US" altLang="ja-JP" sz="2800" dirty="0"/>
          </a:p>
          <a:p>
            <a:r>
              <a:rPr lang="ja-JP" altLang="en-US" sz="2800" dirty="0"/>
              <a:t>出力により、入力を再現</a:t>
            </a:r>
          </a:p>
        </p:txBody>
      </p:sp>
      <p:sp>
        <p:nvSpPr>
          <p:cNvPr id="129" name="四角形: 角を丸くする 128">
            <a:extLst>
              <a:ext uri="{FF2B5EF4-FFF2-40B4-BE49-F238E27FC236}">
                <a16:creationId xmlns:a16="http://schemas.microsoft.com/office/drawing/2014/main" id="{F14A470E-930A-4E96-BC16-CB254E7E2368}"/>
              </a:ext>
            </a:extLst>
          </p:cNvPr>
          <p:cNvSpPr/>
          <p:nvPr/>
        </p:nvSpPr>
        <p:spPr>
          <a:xfrm>
            <a:off x="285809" y="847023"/>
            <a:ext cx="11384924" cy="5769898"/>
          </a:xfrm>
          <a:prstGeom prst="round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9" name="テキスト ボックス 138">
            <a:extLst>
              <a:ext uri="{FF2B5EF4-FFF2-40B4-BE49-F238E27FC236}">
                <a16:creationId xmlns:a16="http://schemas.microsoft.com/office/drawing/2014/main" id="{74B05122-C995-427C-B5E9-863F470067A5}"/>
              </a:ext>
            </a:extLst>
          </p:cNvPr>
          <p:cNvSpPr txBox="1"/>
          <p:nvPr/>
        </p:nvSpPr>
        <p:spPr>
          <a:xfrm>
            <a:off x="1042454" y="866257"/>
            <a:ext cx="10161861" cy="369332"/>
          </a:xfrm>
          <a:prstGeom prst="rect">
            <a:avLst/>
          </a:prstGeom>
          <a:noFill/>
        </p:spPr>
        <p:txBody>
          <a:bodyPr wrap="square">
            <a:spAutoFit/>
          </a:bodyPr>
          <a:lstStyle/>
          <a:p>
            <a:r>
              <a:rPr lang="ja-JP" altLang="en-US" u="sng" dirty="0"/>
              <a:t>オートエンコーダー　自己符号化器</a:t>
            </a:r>
            <a:endParaRPr lang="ja-JP" altLang="en-US" sz="2400" dirty="0"/>
          </a:p>
        </p:txBody>
      </p:sp>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16BC7FF-60E3-68D3-3258-ABF0644E77E3}"/>
                  </a:ext>
                </a:extLst>
              </p:cNvPr>
              <p:cNvSpPr txBox="1"/>
              <p:nvPr/>
            </p:nvSpPr>
            <p:spPr>
              <a:xfrm>
                <a:off x="548391" y="1397303"/>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1</m:t>
                          </m:r>
                        </m:sub>
                      </m:sSub>
                    </m:oMath>
                  </m:oMathPara>
                </a14:m>
                <a:endParaRPr lang="ja-JP" altLang="en-US" sz="1400" dirty="0"/>
              </a:p>
            </p:txBody>
          </p:sp>
        </mc:Choice>
        <mc:Fallback xmlns="">
          <p:sp>
            <p:nvSpPr>
              <p:cNvPr id="3" name="テキスト ボックス 2">
                <a:extLst>
                  <a:ext uri="{FF2B5EF4-FFF2-40B4-BE49-F238E27FC236}">
                    <a16:creationId xmlns:a16="http://schemas.microsoft.com/office/drawing/2014/main" id="{716BC7FF-60E3-68D3-3258-ABF0644E77E3}"/>
                  </a:ext>
                </a:extLst>
              </p:cNvPr>
              <p:cNvSpPr txBox="1">
                <a:spLocks noRot="1" noChangeAspect="1" noMove="1" noResize="1" noEditPoints="1" noAdjustHandles="1" noChangeArrowheads="1" noChangeShapeType="1" noTextEdit="1"/>
              </p:cNvSpPr>
              <p:nvPr/>
            </p:nvSpPr>
            <p:spPr>
              <a:xfrm>
                <a:off x="548391" y="1397303"/>
                <a:ext cx="541418" cy="307777"/>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62E00B16-EC29-133C-892E-01F353EEE57D}"/>
                  </a:ext>
                </a:extLst>
              </p:cNvPr>
              <p:cNvSpPr txBox="1"/>
              <p:nvPr/>
            </p:nvSpPr>
            <p:spPr>
              <a:xfrm>
                <a:off x="544399" y="1771048"/>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2</m:t>
                          </m:r>
                        </m:sub>
                      </m:sSub>
                    </m:oMath>
                  </m:oMathPara>
                </a14:m>
                <a:endParaRPr lang="ja-JP" altLang="en-US" sz="1400" dirty="0"/>
              </a:p>
            </p:txBody>
          </p:sp>
        </mc:Choice>
        <mc:Fallback xmlns="">
          <p:sp>
            <p:nvSpPr>
              <p:cNvPr id="4" name="テキスト ボックス 3">
                <a:extLst>
                  <a:ext uri="{FF2B5EF4-FFF2-40B4-BE49-F238E27FC236}">
                    <a16:creationId xmlns:a16="http://schemas.microsoft.com/office/drawing/2014/main" id="{62E00B16-EC29-133C-892E-01F353EEE57D}"/>
                  </a:ext>
                </a:extLst>
              </p:cNvPr>
              <p:cNvSpPr txBox="1">
                <a:spLocks noRot="1" noChangeAspect="1" noMove="1" noResize="1" noEditPoints="1" noAdjustHandles="1" noChangeArrowheads="1" noChangeShapeType="1" noTextEdit="1"/>
              </p:cNvSpPr>
              <p:nvPr/>
            </p:nvSpPr>
            <p:spPr>
              <a:xfrm>
                <a:off x="544399" y="1771048"/>
                <a:ext cx="541418"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85CD7AF9-C6CE-2833-E095-078E73C3D266}"/>
                  </a:ext>
                </a:extLst>
              </p:cNvPr>
              <p:cNvSpPr txBox="1"/>
              <p:nvPr/>
            </p:nvSpPr>
            <p:spPr>
              <a:xfrm>
                <a:off x="544399" y="2122572"/>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3</m:t>
                          </m:r>
                        </m:sub>
                      </m:sSub>
                    </m:oMath>
                  </m:oMathPara>
                </a14:m>
                <a:endParaRPr lang="ja-JP" altLang="en-US" sz="1400" dirty="0"/>
              </a:p>
            </p:txBody>
          </p:sp>
        </mc:Choice>
        <mc:Fallback xmlns="">
          <p:sp>
            <p:nvSpPr>
              <p:cNvPr id="6" name="テキスト ボックス 5">
                <a:extLst>
                  <a:ext uri="{FF2B5EF4-FFF2-40B4-BE49-F238E27FC236}">
                    <a16:creationId xmlns:a16="http://schemas.microsoft.com/office/drawing/2014/main" id="{85CD7AF9-C6CE-2833-E095-078E73C3D266}"/>
                  </a:ext>
                </a:extLst>
              </p:cNvPr>
              <p:cNvSpPr txBox="1">
                <a:spLocks noRot="1" noChangeAspect="1" noMove="1" noResize="1" noEditPoints="1" noAdjustHandles="1" noChangeArrowheads="1" noChangeShapeType="1" noTextEdit="1"/>
              </p:cNvSpPr>
              <p:nvPr/>
            </p:nvSpPr>
            <p:spPr>
              <a:xfrm>
                <a:off x="544399" y="2122572"/>
                <a:ext cx="541418" cy="307777"/>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C0A3F56A-FDF5-E89B-3FB6-23DEC53F9494}"/>
                  </a:ext>
                </a:extLst>
              </p:cNvPr>
              <p:cNvSpPr txBox="1"/>
              <p:nvPr/>
            </p:nvSpPr>
            <p:spPr>
              <a:xfrm>
                <a:off x="544399" y="2501928"/>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4</m:t>
                          </m:r>
                        </m:sub>
                      </m:sSub>
                    </m:oMath>
                  </m:oMathPara>
                </a14:m>
                <a:endParaRPr lang="ja-JP" altLang="en-US" sz="1400" dirty="0"/>
              </a:p>
            </p:txBody>
          </p:sp>
        </mc:Choice>
        <mc:Fallback xmlns="">
          <p:sp>
            <p:nvSpPr>
              <p:cNvPr id="7" name="テキスト ボックス 6">
                <a:extLst>
                  <a:ext uri="{FF2B5EF4-FFF2-40B4-BE49-F238E27FC236}">
                    <a16:creationId xmlns:a16="http://schemas.microsoft.com/office/drawing/2014/main" id="{C0A3F56A-FDF5-E89B-3FB6-23DEC53F9494}"/>
                  </a:ext>
                </a:extLst>
              </p:cNvPr>
              <p:cNvSpPr txBox="1">
                <a:spLocks noRot="1" noChangeAspect="1" noMove="1" noResize="1" noEditPoints="1" noAdjustHandles="1" noChangeArrowheads="1" noChangeShapeType="1" noTextEdit="1"/>
              </p:cNvSpPr>
              <p:nvPr/>
            </p:nvSpPr>
            <p:spPr>
              <a:xfrm>
                <a:off x="544399" y="2501928"/>
                <a:ext cx="541418" cy="307777"/>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B970F254-6905-79F2-12D1-B07AADFEFBE9}"/>
                  </a:ext>
                </a:extLst>
              </p:cNvPr>
              <p:cNvSpPr txBox="1"/>
              <p:nvPr/>
            </p:nvSpPr>
            <p:spPr>
              <a:xfrm>
                <a:off x="543183" y="2888429"/>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5</m:t>
                          </m:r>
                        </m:sub>
                      </m:sSub>
                    </m:oMath>
                  </m:oMathPara>
                </a14:m>
                <a:endParaRPr lang="ja-JP" altLang="en-US" sz="1400" dirty="0"/>
              </a:p>
            </p:txBody>
          </p:sp>
        </mc:Choice>
        <mc:Fallback xmlns="">
          <p:sp>
            <p:nvSpPr>
              <p:cNvPr id="8" name="テキスト ボックス 7">
                <a:extLst>
                  <a:ext uri="{FF2B5EF4-FFF2-40B4-BE49-F238E27FC236}">
                    <a16:creationId xmlns:a16="http://schemas.microsoft.com/office/drawing/2014/main" id="{B970F254-6905-79F2-12D1-B07AADFEFBE9}"/>
                  </a:ext>
                </a:extLst>
              </p:cNvPr>
              <p:cNvSpPr txBox="1">
                <a:spLocks noRot="1" noChangeAspect="1" noMove="1" noResize="1" noEditPoints="1" noAdjustHandles="1" noChangeArrowheads="1" noChangeShapeType="1" noTextEdit="1"/>
              </p:cNvSpPr>
              <p:nvPr/>
            </p:nvSpPr>
            <p:spPr>
              <a:xfrm>
                <a:off x="543183" y="2888429"/>
                <a:ext cx="541418" cy="307777"/>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7225C777-AFD4-D717-4724-88C65CA36B00}"/>
                  </a:ext>
                </a:extLst>
              </p:cNvPr>
              <p:cNvSpPr txBox="1"/>
              <p:nvPr/>
            </p:nvSpPr>
            <p:spPr>
              <a:xfrm>
                <a:off x="1532322" y="1549322"/>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b="0" i="1" dirty="0" smtClean="0">
                              <a:latin typeface="Cambria Math" panose="02040503050406030204" pitchFamily="18" charset="0"/>
                            </a:rPr>
                            <m:t>𝑧</m:t>
                          </m:r>
                        </m:e>
                        <m:sub>
                          <m:r>
                            <a:rPr lang="en-US" altLang="ja-JP" sz="1400" b="0" i="1" dirty="0" smtClean="0">
                              <a:latin typeface="Cambria Math" panose="02040503050406030204" pitchFamily="18" charset="0"/>
                            </a:rPr>
                            <m:t>1</m:t>
                          </m:r>
                        </m:sub>
                      </m:sSub>
                    </m:oMath>
                  </m:oMathPara>
                </a14:m>
                <a:endParaRPr lang="ja-JP" altLang="en-US" sz="1400" dirty="0"/>
              </a:p>
            </p:txBody>
          </p:sp>
        </mc:Choice>
        <mc:Fallback xmlns="">
          <p:sp>
            <p:nvSpPr>
              <p:cNvPr id="9" name="テキスト ボックス 8">
                <a:extLst>
                  <a:ext uri="{FF2B5EF4-FFF2-40B4-BE49-F238E27FC236}">
                    <a16:creationId xmlns:a16="http://schemas.microsoft.com/office/drawing/2014/main" id="{7225C777-AFD4-D717-4724-88C65CA36B00}"/>
                  </a:ext>
                </a:extLst>
              </p:cNvPr>
              <p:cNvSpPr txBox="1">
                <a:spLocks noRot="1" noChangeAspect="1" noMove="1" noResize="1" noEditPoints="1" noAdjustHandles="1" noChangeArrowheads="1" noChangeShapeType="1" noTextEdit="1"/>
              </p:cNvSpPr>
              <p:nvPr/>
            </p:nvSpPr>
            <p:spPr>
              <a:xfrm>
                <a:off x="1532322" y="1549322"/>
                <a:ext cx="541418" cy="307777"/>
              </a:xfrm>
              <a:prstGeom prst="rect">
                <a:avLst/>
              </a:prstGeom>
              <a:blipFill>
                <a:blip r:embed="rId15"/>
                <a:stretch>
                  <a:fillRect/>
                </a:stretch>
              </a:blipFill>
            </p:spPr>
            <p:txBody>
              <a:bodyPr/>
              <a:lstStyle/>
              <a:p>
                <a:r>
                  <a:rPr lang="ja-JP" altLang="en-US">
                    <a:noFill/>
                  </a:rPr>
                  <a:t> </a:t>
                </a:r>
              </a:p>
            </p:txBody>
          </p:sp>
        </mc:Fallback>
      </mc:AlternateContent>
      <p:sp>
        <p:nvSpPr>
          <p:cNvPr id="16" name="楕円 15">
            <a:extLst>
              <a:ext uri="{FF2B5EF4-FFF2-40B4-BE49-F238E27FC236}">
                <a16:creationId xmlns:a16="http://schemas.microsoft.com/office/drawing/2014/main" id="{929DDBA1-2819-31ED-99DC-F7921970CF7C}"/>
              </a:ext>
            </a:extLst>
          </p:cNvPr>
          <p:cNvSpPr/>
          <p:nvPr/>
        </p:nvSpPr>
        <p:spPr>
          <a:xfrm>
            <a:off x="4481708" y="1536747"/>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39A569EB-9A12-5D43-B349-D000A205C52F}"/>
              </a:ext>
            </a:extLst>
          </p:cNvPr>
          <p:cNvSpPr/>
          <p:nvPr/>
        </p:nvSpPr>
        <p:spPr>
          <a:xfrm>
            <a:off x="4481707" y="2265742"/>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D733BE2D-78E8-ACE9-D9A1-383628DCE5EB}"/>
              </a:ext>
            </a:extLst>
          </p:cNvPr>
          <p:cNvSpPr/>
          <p:nvPr/>
        </p:nvSpPr>
        <p:spPr>
          <a:xfrm>
            <a:off x="4481708" y="1893685"/>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E8720953-EF14-8FDC-2ADF-81E2DFE6CEB0}"/>
              </a:ext>
            </a:extLst>
          </p:cNvPr>
          <p:cNvSpPr/>
          <p:nvPr/>
        </p:nvSpPr>
        <p:spPr>
          <a:xfrm>
            <a:off x="4481706" y="2637799"/>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楕円 23">
            <a:extLst>
              <a:ext uri="{FF2B5EF4-FFF2-40B4-BE49-F238E27FC236}">
                <a16:creationId xmlns:a16="http://schemas.microsoft.com/office/drawing/2014/main" id="{9B93CB28-3FCB-756C-4C66-9443B86BF73B}"/>
              </a:ext>
            </a:extLst>
          </p:cNvPr>
          <p:cNvSpPr/>
          <p:nvPr/>
        </p:nvSpPr>
        <p:spPr>
          <a:xfrm>
            <a:off x="5291973" y="1359120"/>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228CA960-85D4-07BC-86B4-A2F4B8570FAA}"/>
              </a:ext>
            </a:extLst>
          </p:cNvPr>
          <p:cNvSpPr/>
          <p:nvPr/>
        </p:nvSpPr>
        <p:spPr>
          <a:xfrm>
            <a:off x="5291972" y="2088115"/>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ECE84719-5ACB-5A2A-4418-99AF73A7877A}"/>
              </a:ext>
            </a:extLst>
          </p:cNvPr>
          <p:cNvSpPr/>
          <p:nvPr/>
        </p:nvSpPr>
        <p:spPr>
          <a:xfrm>
            <a:off x="5291973" y="1716058"/>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楕円 29">
            <a:extLst>
              <a:ext uri="{FF2B5EF4-FFF2-40B4-BE49-F238E27FC236}">
                <a16:creationId xmlns:a16="http://schemas.microsoft.com/office/drawing/2014/main" id="{D48D91AC-88F3-4375-2053-2B13318FBE62}"/>
              </a:ext>
            </a:extLst>
          </p:cNvPr>
          <p:cNvSpPr/>
          <p:nvPr/>
        </p:nvSpPr>
        <p:spPr>
          <a:xfrm>
            <a:off x="5291971" y="2460172"/>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810E960F-6BB6-5713-93F9-88B6A3DF494A}"/>
              </a:ext>
            </a:extLst>
          </p:cNvPr>
          <p:cNvSpPr/>
          <p:nvPr/>
        </p:nvSpPr>
        <p:spPr>
          <a:xfrm>
            <a:off x="5291971" y="2836001"/>
            <a:ext cx="211755" cy="23100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79F7AF1F-3EE7-689D-BF82-97D0B11916A4}"/>
                  </a:ext>
                </a:extLst>
              </p:cNvPr>
              <p:cNvSpPr txBox="1"/>
              <p:nvPr/>
            </p:nvSpPr>
            <p:spPr>
              <a:xfrm>
                <a:off x="5146746" y="1293384"/>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1</m:t>
                          </m:r>
                        </m:sub>
                      </m:sSub>
                    </m:oMath>
                  </m:oMathPara>
                </a14:m>
                <a:endParaRPr lang="ja-JP" altLang="en-US" sz="1400" dirty="0"/>
              </a:p>
            </p:txBody>
          </p:sp>
        </mc:Choice>
        <mc:Fallback xmlns="">
          <p:sp>
            <p:nvSpPr>
              <p:cNvPr id="34" name="テキスト ボックス 33">
                <a:extLst>
                  <a:ext uri="{FF2B5EF4-FFF2-40B4-BE49-F238E27FC236}">
                    <a16:creationId xmlns:a16="http://schemas.microsoft.com/office/drawing/2014/main" id="{79F7AF1F-3EE7-689D-BF82-97D0B11916A4}"/>
                  </a:ext>
                </a:extLst>
              </p:cNvPr>
              <p:cNvSpPr txBox="1">
                <a:spLocks noRot="1" noChangeAspect="1" noMove="1" noResize="1" noEditPoints="1" noAdjustHandles="1" noChangeArrowheads="1" noChangeShapeType="1" noTextEdit="1"/>
              </p:cNvSpPr>
              <p:nvPr/>
            </p:nvSpPr>
            <p:spPr>
              <a:xfrm>
                <a:off x="5146746" y="1293384"/>
                <a:ext cx="541418" cy="307777"/>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0E5F7D2-BEEC-3253-D372-5D5A4D5E39F6}"/>
                  </a:ext>
                </a:extLst>
              </p:cNvPr>
              <p:cNvSpPr txBox="1"/>
              <p:nvPr/>
            </p:nvSpPr>
            <p:spPr>
              <a:xfrm>
                <a:off x="5142754" y="1667129"/>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2</m:t>
                          </m:r>
                        </m:sub>
                      </m:sSub>
                    </m:oMath>
                  </m:oMathPara>
                </a14:m>
                <a:endParaRPr lang="ja-JP" altLang="en-US" sz="1400" dirty="0"/>
              </a:p>
            </p:txBody>
          </p:sp>
        </mc:Choice>
        <mc:Fallback xmlns="">
          <p:sp>
            <p:nvSpPr>
              <p:cNvPr id="36" name="テキスト ボックス 35">
                <a:extLst>
                  <a:ext uri="{FF2B5EF4-FFF2-40B4-BE49-F238E27FC236}">
                    <a16:creationId xmlns:a16="http://schemas.microsoft.com/office/drawing/2014/main" id="{40E5F7D2-BEEC-3253-D372-5D5A4D5E39F6}"/>
                  </a:ext>
                </a:extLst>
              </p:cNvPr>
              <p:cNvSpPr txBox="1">
                <a:spLocks noRot="1" noChangeAspect="1" noMove="1" noResize="1" noEditPoints="1" noAdjustHandles="1" noChangeArrowheads="1" noChangeShapeType="1" noTextEdit="1"/>
              </p:cNvSpPr>
              <p:nvPr/>
            </p:nvSpPr>
            <p:spPr>
              <a:xfrm>
                <a:off x="5142754" y="1667129"/>
                <a:ext cx="541418" cy="307777"/>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221806A4-3B59-A007-20C7-BFC404EBB95B}"/>
                  </a:ext>
                </a:extLst>
              </p:cNvPr>
              <p:cNvSpPr txBox="1"/>
              <p:nvPr/>
            </p:nvSpPr>
            <p:spPr>
              <a:xfrm>
                <a:off x="5142754" y="2018653"/>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3</m:t>
                          </m:r>
                        </m:sub>
                      </m:sSub>
                    </m:oMath>
                  </m:oMathPara>
                </a14:m>
                <a:endParaRPr lang="ja-JP" altLang="en-US" sz="1400" dirty="0"/>
              </a:p>
            </p:txBody>
          </p:sp>
        </mc:Choice>
        <mc:Fallback xmlns="">
          <p:sp>
            <p:nvSpPr>
              <p:cNvPr id="37" name="テキスト ボックス 36">
                <a:extLst>
                  <a:ext uri="{FF2B5EF4-FFF2-40B4-BE49-F238E27FC236}">
                    <a16:creationId xmlns:a16="http://schemas.microsoft.com/office/drawing/2014/main" id="{221806A4-3B59-A007-20C7-BFC404EBB95B}"/>
                  </a:ext>
                </a:extLst>
              </p:cNvPr>
              <p:cNvSpPr txBox="1">
                <a:spLocks noRot="1" noChangeAspect="1" noMove="1" noResize="1" noEditPoints="1" noAdjustHandles="1" noChangeArrowheads="1" noChangeShapeType="1" noTextEdit="1"/>
              </p:cNvSpPr>
              <p:nvPr/>
            </p:nvSpPr>
            <p:spPr>
              <a:xfrm>
                <a:off x="5142754" y="2018653"/>
                <a:ext cx="541418" cy="307777"/>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CE624D79-A2A6-615E-E0AE-37482775BED1}"/>
                  </a:ext>
                </a:extLst>
              </p:cNvPr>
              <p:cNvSpPr txBox="1"/>
              <p:nvPr/>
            </p:nvSpPr>
            <p:spPr>
              <a:xfrm>
                <a:off x="5142754" y="2398009"/>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4</m:t>
                          </m:r>
                        </m:sub>
                      </m:sSub>
                    </m:oMath>
                  </m:oMathPara>
                </a14:m>
                <a:endParaRPr lang="ja-JP" altLang="en-US" sz="1400" dirty="0"/>
              </a:p>
            </p:txBody>
          </p:sp>
        </mc:Choice>
        <mc:Fallback xmlns="">
          <p:sp>
            <p:nvSpPr>
              <p:cNvPr id="39" name="テキスト ボックス 38">
                <a:extLst>
                  <a:ext uri="{FF2B5EF4-FFF2-40B4-BE49-F238E27FC236}">
                    <a16:creationId xmlns:a16="http://schemas.microsoft.com/office/drawing/2014/main" id="{CE624D79-A2A6-615E-E0AE-37482775BED1}"/>
                  </a:ext>
                </a:extLst>
              </p:cNvPr>
              <p:cNvSpPr txBox="1">
                <a:spLocks noRot="1" noChangeAspect="1" noMove="1" noResize="1" noEditPoints="1" noAdjustHandles="1" noChangeArrowheads="1" noChangeShapeType="1" noTextEdit="1"/>
              </p:cNvSpPr>
              <p:nvPr/>
            </p:nvSpPr>
            <p:spPr>
              <a:xfrm>
                <a:off x="5142754" y="2398009"/>
                <a:ext cx="541418" cy="307777"/>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C2DE58ED-503D-DC24-F151-0E8EA2D0D748}"/>
                  </a:ext>
                </a:extLst>
              </p:cNvPr>
              <p:cNvSpPr txBox="1"/>
              <p:nvPr/>
            </p:nvSpPr>
            <p:spPr>
              <a:xfrm>
                <a:off x="5141538" y="2784510"/>
                <a:ext cx="54141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dirty="0" smtClean="0">
                              <a:latin typeface="Cambria Math" panose="02040503050406030204" pitchFamily="18" charset="0"/>
                            </a:rPr>
                          </m:ctrlPr>
                        </m:sSubPr>
                        <m:e>
                          <m:r>
                            <a:rPr lang="en-US" altLang="ja-JP" sz="1400" i="1" dirty="0">
                              <a:latin typeface="Cambria Math" panose="02040503050406030204" pitchFamily="18" charset="0"/>
                            </a:rPr>
                            <m:t>𝑥</m:t>
                          </m:r>
                        </m:e>
                        <m:sub>
                          <m:r>
                            <a:rPr lang="en-US" altLang="ja-JP" sz="1400" b="0" i="1" dirty="0" smtClean="0">
                              <a:latin typeface="Cambria Math" panose="02040503050406030204" pitchFamily="18" charset="0"/>
                            </a:rPr>
                            <m:t>5</m:t>
                          </m:r>
                        </m:sub>
                      </m:sSub>
                    </m:oMath>
                  </m:oMathPara>
                </a14:m>
                <a:endParaRPr lang="ja-JP" altLang="en-US" sz="1400" dirty="0"/>
              </a:p>
            </p:txBody>
          </p:sp>
        </mc:Choice>
        <mc:Fallback xmlns="">
          <p:sp>
            <p:nvSpPr>
              <p:cNvPr id="41" name="テキスト ボックス 40">
                <a:extLst>
                  <a:ext uri="{FF2B5EF4-FFF2-40B4-BE49-F238E27FC236}">
                    <a16:creationId xmlns:a16="http://schemas.microsoft.com/office/drawing/2014/main" id="{C2DE58ED-503D-DC24-F151-0E8EA2D0D748}"/>
                  </a:ext>
                </a:extLst>
              </p:cNvPr>
              <p:cNvSpPr txBox="1">
                <a:spLocks noRot="1" noChangeAspect="1" noMove="1" noResize="1" noEditPoints="1" noAdjustHandles="1" noChangeArrowheads="1" noChangeShapeType="1" noTextEdit="1"/>
              </p:cNvSpPr>
              <p:nvPr/>
            </p:nvSpPr>
            <p:spPr>
              <a:xfrm>
                <a:off x="5141538" y="2784510"/>
                <a:ext cx="541418" cy="307777"/>
              </a:xfrm>
              <a:prstGeom prst="rect">
                <a:avLst/>
              </a:prstGeom>
              <a:blipFill>
                <a:blip r:embed="rId23"/>
                <a:stretch>
                  <a:fillRect/>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F5673128-E5DD-A7C4-287C-1EA4C4AF38E2}"/>
              </a:ext>
            </a:extLst>
          </p:cNvPr>
          <p:cNvCxnSpPr>
            <a:cxnSpLocks/>
            <a:endCxn id="16" idx="2"/>
          </p:cNvCxnSpPr>
          <p:nvPr/>
        </p:nvCxnSpPr>
        <p:spPr>
          <a:xfrm flipV="1">
            <a:off x="3887598" y="1652251"/>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CB9B3071-462C-C745-E77E-19AE4D60BDA7}"/>
              </a:ext>
            </a:extLst>
          </p:cNvPr>
          <p:cNvCxnSpPr>
            <a:cxnSpLocks/>
          </p:cNvCxnSpPr>
          <p:nvPr/>
        </p:nvCxnSpPr>
        <p:spPr>
          <a:xfrm flipV="1">
            <a:off x="3875932" y="2030911"/>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118C8162-840D-6271-B6E4-58566F624701}"/>
              </a:ext>
            </a:extLst>
          </p:cNvPr>
          <p:cNvCxnSpPr>
            <a:cxnSpLocks/>
          </p:cNvCxnSpPr>
          <p:nvPr/>
        </p:nvCxnSpPr>
        <p:spPr>
          <a:xfrm flipV="1">
            <a:off x="3896445" y="2371459"/>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5D67854B-4370-0D90-B66D-6956F8904190}"/>
              </a:ext>
            </a:extLst>
          </p:cNvPr>
          <p:cNvCxnSpPr>
            <a:cxnSpLocks/>
            <a:stCxn id="46" idx="6"/>
            <a:endCxn id="20" idx="2"/>
          </p:cNvCxnSpPr>
          <p:nvPr/>
        </p:nvCxnSpPr>
        <p:spPr>
          <a:xfrm>
            <a:off x="3887600" y="1855998"/>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EE44D29D-B295-BFA8-7826-E348D48AA15F}"/>
              </a:ext>
            </a:extLst>
          </p:cNvPr>
          <p:cNvCxnSpPr>
            <a:cxnSpLocks/>
          </p:cNvCxnSpPr>
          <p:nvPr/>
        </p:nvCxnSpPr>
        <p:spPr>
          <a:xfrm>
            <a:off x="3904111" y="2236532"/>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5F015332-6C79-F4A4-9A69-E41C809257FC}"/>
              </a:ext>
            </a:extLst>
          </p:cNvPr>
          <p:cNvCxnSpPr>
            <a:cxnSpLocks/>
          </p:cNvCxnSpPr>
          <p:nvPr/>
        </p:nvCxnSpPr>
        <p:spPr>
          <a:xfrm>
            <a:off x="3887598" y="2602998"/>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B98FB47B-AF5E-9CAA-CC80-A934E5AF726D}"/>
              </a:ext>
            </a:extLst>
          </p:cNvPr>
          <p:cNvCxnSpPr>
            <a:cxnSpLocks/>
          </p:cNvCxnSpPr>
          <p:nvPr/>
        </p:nvCxnSpPr>
        <p:spPr>
          <a:xfrm>
            <a:off x="4725004" y="1642305"/>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FC72E12B-989C-C79F-1C7A-8189B01BEB01}"/>
              </a:ext>
            </a:extLst>
          </p:cNvPr>
          <p:cNvCxnSpPr>
            <a:cxnSpLocks/>
          </p:cNvCxnSpPr>
          <p:nvPr/>
        </p:nvCxnSpPr>
        <p:spPr>
          <a:xfrm>
            <a:off x="4705129" y="2017562"/>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EEBF4DB4-5185-2DD7-D907-5E3E43847CC9}"/>
              </a:ext>
            </a:extLst>
          </p:cNvPr>
          <p:cNvCxnSpPr>
            <a:cxnSpLocks/>
          </p:cNvCxnSpPr>
          <p:nvPr/>
        </p:nvCxnSpPr>
        <p:spPr>
          <a:xfrm>
            <a:off x="4725572" y="2372939"/>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78D6F60B-CFA0-95FC-D466-3313039081AB}"/>
              </a:ext>
            </a:extLst>
          </p:cNvPr>
          <p:cNvCxnSpPr>
            <a:cxnSpLocks/>
          </p:cNvCxnSpPr>
          <p:nvPr/>
        </p:nvCxnSpPr>
        <p:spPr>
          <a:xfrm>
            <a:off x="4671391" y="2787148"/>
            <a:ext cx="594108" cy="1531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CB286B5E-49CE-48D5-8DF9-29BC8005508F}"/>
              </a:ext>
            </a:extLst>
          </p:cNvPr>
          <p:cNvCxnSpPr>
            <a:cxnSpLocks/>
          </p:cNvCxnSpPr>
          <p:nvPr/>
        </p:nvCxnSpPr>
        <p:spPr>
          <a:xfrm flipV="1">
            <a:off x="4693459" y="2587777"/>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線コネクタ 67">
            <a:extLst>
              <a:ext uri="{FF2B5EF4-FFF2-40B4-BE49-F238E27FC236}">
                <a16:creationId xmlns:a16="http://schemas.microsoft.com/office/drawing/2014/main" id="{87006887-290F-E417-9A29-072245D3F276}"/>
              </a:ext>
            </a:extLst>
          </p:cNvPr>
          <p:cNvCxnSpPr>
            <a:cxnSpLocks/>
          </p:cNvCxnSpPr>
          <p:nvPr/>
        </p:nvCxnSpPr>
        <p:spPr>
          <a:xfrm flipV="1">
            <a:off x="4725225" y="2158010"/>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id="{563579F4-F04E-2282-5CD9-C58ED4FA6011}"/>
              </a:ext>
            </a:extLst>
          </p:cNvPr>
          <p:cNvCxnSpPr>
            <a:cxnSpLocks/>
          </p:cNvCxnSpPr>
          <p:nvPr/>
        </p:nvCxnSpPr>
        <p:spPr>
          <a:xfrm flipV="1">
            <a:off x="4706411" y="1809488"/>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線コネクタ 73">
            <a:extLst>
              <a:ext uri="{FF2B5EF4-FFF2-40B4-BE49-F238E27FC236}">
                <a16:creationId xmlns:a16="http://schemas.microsoft.com/office/drawing/2014/main" id="{9CB50E17-9602-0E80-6057-12C75569966B}"/>
              </a:ext>
            </a:extLst>
          </p:cNvPr>
          <p:cNvCxnSpPr>
            <a:cxnSpLocks/>
          </p:cNvCxnSpPr>
          <p:nvPr/>
        </p:nvCxnSpPr>
        <p:spPr>
          <a:xfrm flipV="1">
            <a:off x="4671210" y="1434680"/>
            <a:ext cx="594110" cy="2003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AEDB5114-4177-EB8A-DFAD-0A65E46B2698}"/>
              </a:ext>
            </a:extLst>
          </p:cNvPr>
          <p:cNvCxnSpPr>
            <a:cxnSpLocks/>
          </p:cNvCxnSpPr>
          <p:nvPr/>
        </p:nvCxnSpPr>
        <p:spPr>
          <a:xfrm flipV="1">
            <a:off x="3893302" y="1661126"/>
            <a:ext cx="619947" cy="87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26E0846D-31F2-FA9E-BD6F-9A1FCDD6E5A4}"/>
              </a:ext>
            </a:extLst>
          </p:cNvPr>
          <p:cNvCxnSpPr>
            <a:cxnSpLocks/>
          </p:cNvCxnSpPr>
          <p:nvPr/>
        </p:nvCxnSpPr>
        <p:spPr>
          <a:xfrm flipV="1">
            <a:off x="4658777" y="1566239"/>
            <a:ext cx="619947" cy="87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2881CED8-8B4F-B452-D376-D51CD8F8D8D5}"/>
              </a:ext>
            </a:extLst>
          </p:cNvPr>
          <p:cNvCxnSpPr>
            <a:cxnSpLocks/>
          </p:cNvCxnSpPr>
          <p:nvPr/>
        </p:nvCxnSpPr>
        <p:spPr>
          <a:xfrm flipV="1">
            <a:off x="4734070" y="1849592"/>
            <a:ext cx="619947" cy="8713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2DFC1912-30B5-9E86-5B7C-12DB2C836963}"/>
              </a:ext>
            </a:extLst>
          </p:cNvPr>
          <p:cNvCxnSpPr>
            <a:cxnSpLocks/>
            <a:stCxn id="46" idx="6"/>
            <a:endCxn id="22" idx="2"/>
          </p:cNvCxnSpPr>
          <p:nvPr/>
        </p:nvCxnSpPr>
        <p:spPr>
          <a:xfrm>
            <a:off x="3887600" y="1855998"/>
            <a:ext cx="594106" cy="897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線コネクタ 95">
            <a:extLst>
              <a:ext uri="{FF2B5EF4-FFF2-40B4-BE49-F238E27FC236}">
                <a16:creationId xmlns:a16="http://schemas.microsoft.com/office/drawing/2014/main" id="{D143E468-CD09-6210-F4A7-C78960EAC81E}"/>
              </a:ext>
            </a:extLst>
          </p:cNvPr>
          <p:cNvCxnSpPr>
            <a:cxnSpLocks/>
          </p:cNvCxnSpPr>
          <p:nvPr/>
        </p:nvCxnSpPr>
        <p:spPr>
          <a:xfrm>
            <a:off x="4715351" y="1598746"/>
            <a:ext cx="594106" cy="897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F00EF2A2-7DEA-326F-37B0-963EBDCF7E04}"/>
              </a:ext>
            </a:extLst>
          </p:cNvPr>
          <p:cNvCxnSpPr>
            <a:cxnSpLocks/>
          </p:cNvCxnSpPr>
          <p:nvPr/>
        </p:nvCxnSpPr>
        <p:spPr>
          <a:xfrm>
            <a:off x="4678992" y="1989917"/>
            <a:ext cx="594106" cy="8973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右中かっこ 98">
            <a:extLst>
              <a:ext uri="{FF2B5EF4-FFF2-40B4-BE49-F238E27FC236}">
                <a16:creationId xmlns:a16="http://schemas.microsoft.com/office/drawing/2014/main" id="{A9841034-0EF8-297E-E995-4A68396A71CB}"/>
              </a:ext>
            </a:extLst>
          </p:cNvPr>
          <p:cNvSpPr/>
          <p:nvPr/>
        </p:nvSpPr>
        <p:spPr>
          <a:xfrm rot="5400000">
            <a:off x="2042568" y="2089341"/>
            <a:ext cx="389905" cy="290231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3" name="右中かっこ 102">
            <a:extLst>
              <a:ext uri="{FF2B5EF4-FFF2-40B4-BE49-F238E27FC236}">
                <a16:creationId xmlns:a16="http://schemas.microsoft.com/office/drawing/2014/main" id="{E8F0660B-3ABC-244F-B6FC-D8CDEC8CA06F}"/>
              </a:ext>
            </a:extLst>
          </p:cNvPr>
          <p:cNvSpPr/>
          <p:nvPr/>
        </p:nvSpPr>
        <p:spPr>
          <a:xfrm rot="5400000">
            <a:off x="4501861" y="2745299"/>
            <a:ext cx="367466" cy="163626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5" name="テキスト ボックス 104">
            <a:extLst>
              <a:ext uri="{FF2B5EF4-FFF2-40B4-BE49-F238E27FC236}">
                <a16:creationId xmlns:a16="http://schemas.microsoft.com/office/drawing/2014/main" id="{EBB24933-5B00-074F-4D65-5586D74F9721}"/>
              </a:ext>
            </a:extLst>
          </p:cNvPr>
          <p:cNvSpPr txBox="1"/>
          <p:nvPr/>
        </p:nvSpPr>
        <p:spPr>
          <a:xfrm>
            <a:off x="1532322" y="3742563"/>
            <a:ext cx="1549206" cy="369332"/>
          </a:xfrm>
          <a:prstGeom prst="rect">
            <a:avLst/>
          </a:prstGeom>
          <a:noFill/>
        </p:spPr>
        <p:txBody>
          <a:bodyPr wrap="square">
            <a:spAutoFit/>
          </a:bodyPr>
          <a:lstStyle/>
          <a:p>
            <a:r>
              <a:rPr lang="ja-JP" altLang="en-US" dirty="0"/>
              <a:t>エンコーダ</a:t>
            </a:r>
          </a:p>
        </p:txBody>
      </p:sp>
      <p:sp>
        <p:nvSpPr>
          <p:cNvPr id="106" name="テキスト ボックス 105">
            <a:extLst>
              <a:ext uri="{FF2B5EF4-FFF2-40B4-BE49-F238E27FC236}">
                <a16:creationId xmlns:a16="http://schemas.microsoft.com/office/drawing/2014/main" id="{4C7B1326-D5BD-8A2A-6165-240913550108}"/>
              </a:ext>
            </a:extLst>
          </p:cNvPr>
          <p:cNvSpPr txBox="1"/>
          <p:nvPr/>
        </p:nvSpPr>
        <p:spPr>
          <a:xfrm>
            <a:off x="4189232" y="3738695"/>
            <a:ext cx="1441382" cy="369332"/>
          </a:xfrm>
          <a:prstGeom prst="rect">
            <a:avLst/>
          </a:prstGeom>
          <a:noFill/>
        </p:spPr>
        <p:txBody>
          <a:bodyPr wrap="square">
            <a:spAutoFit/>
          </a:bodyPr>
          <a:lstStyle/>
          <a:p>
            <a:r>
              <a:rPr lang="ja-JP" altLang="en-US" dirty="0"/>
              <a:t>デコーダ</a:t>
            </a:r>
          </a:p>
        </p:txBody>
      </p:sp>
      <p:pic>
        <p:nvPicPr>
          <p:cNvPr id="1026" name="Picture 2" descr="MNIST autoencoder.">
            <a:extLst>
              <a:ext uri="{FF2B5EF4-FFF2-40B4-BE49-F238E27FC236}">
                <a16:creationId xmlns:a16="http://schemas.microsoft.com/office/drawing/2014/main" id="{63B18B68-CD7E-6872-AAC4-F181CFBE68E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3918" y="4521421"/>
            <a:ext cx="6667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024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機械学習プロセスのまとめ</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26038043-EF5D-4A97-8471-7C5162A54C47}"/>
              </a:ext>
            </a:extLst>
          </p:cNvPr>
          <p:cNvSpPr txBox="1"/>
          <p:nvPr/>
        </p:nvSpPr>
        <p:spPr>
          <a:xfrm>
            <a:off x="418641" y="1156771"/>
            <a:ext cx="11468559" cy="3046988"/>
          </a:xfrm>
          <a:prstGeom prst="rect">
            <a:avLst/>
          </a:prstGeom>
          <a:noFill/>
        </p:spPr>
        <p:txBody>
          <a:bodyPr wrap="square" rtlCol="0">
            <a:spAutoFit/>
          </a:bodyPr>
          <a:lstStyle/>
          <a:p>
            <a:r>
              <a:rPr kumimoji="1" lang="ja-JP" altLang="en-US" sz="3200" b="1" u="sng" dirty="0"/>
              <a:t>・目的を明確にする。</a:t>
            </a:r>
            <a:endParaRPr kumimoji="1" lang="en-US" altLang="ja-JP" sz="3200" b="1" u="sng" dirty="0"/>
          </a:p>
          <a:p>
            <a:endParaRPr lang="en-US" altLang="ja-JP" sz="3200" b="1" u="sng" dirty="0"/>
          </a:p>
          <a:p>
            <a:r>
              <a:rPr kumimoji="1" lang="ja-JP" altLang="en-US" sz="3200" dirty="0"/>
              <a:t>・目的にあった手法を選択する。</a:t>
            </a:r>
            <a:endParaRPr kumimoji="1" lang="en-US" altLang="ja-JP" sz="3200" dirty="0"/>
          </a:p>
          <a:p>
            <a:r>
              <a:rPr lang="ja-JP" altLang="en-US" sz="3200" dirty="0"/>
              <a:t>　簡単なものから実際に色々な手法を試してよいものを探る</a:t>
            </a:r>
            <a:endParaRPr lang="en-US" altLang="ja-JP" sz="3200" dirty="0"/>
          </a:p>
          <a:p>
            <a:endParaRPr kumimoji="1" lang="en-US" altLang="ja-JP" sz="3200" dirty="0"/>
          </a:p>
          <a:p>
            <a:r>
              <a:rPr lang="ja-JP" altLang="en-US" sz="3200" dirty="0"/>
              <a:t>・適切な評価をする</a:t>
            </a:r>
            <a:endParaRPr kumimoji="1" lang="ja-JP" altLang="en-US" sz="3200" dirty="0"/>
          </a:p>
        </p:txBody>
      </p:sp>
    </p:spTree>
    <p:extLst>
      <p:ext uri="{BB962C8B-B14F-4D97-AF65-F5344CB8AC3E}">
        <p14:creationId xmlns:p14="http://schemas.microsoft.com/office/powerpoint/2010/main" val="668820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D2C95-0746-881F-D7D7-323EFB596C21}"/>
              </a:ext>
            </a:extLst>
          </p:cNvPr>
          <p:cNvSpPr>
            <a:spLocks noGrp="1"/>
          </p:cNvSpPr>
          <p:nvPr>
            <p:ph type="title"/>
          </p:nvPr>
        </p:nvSpPr>
        <p:spPr/>
        <p:txBody>
          <a:bodyPr/>
          <a:lstStyle/>
          <a:p>
            <a:r>
              <a:rPr kumimoji="1" lang="ja-JP" altLang="en-US" dirty="0"/>
              <a:t>演習</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4DEF5333-AC8D-2EF8-CCD5-0C0C668A7996}"/>
              </a:ext>
            </a:extLst>
          </p:cNvPr>
          <p:cNvSpPr>
            <a:spLocks noGrp="1"/>
          </p:cNvSpPr>
          <p:nvPr>
            <p:ph idx="1"/>
          </p:nvPr>
        </p:nvSpPr>
        <p:spPr/>
        <p:txBody>
          <a:bodyPr/>
          <a:lstStyle/>
          <a:p>
            <a:pPr marL="0" indent="0">
              <a:buNone/>
            </a:pPr>
            <a:r>
              <a:rPr kumimoji="1" lang="ja-JP" altLang="en-US" dirty="0"/>
              <a:t>教師なし学習</a:t>
            </a:r>
          </a:p>
        </p:txBody>
      </p:sp>
    </p:spTree>
    <p:extLst>
      <p:ext uri="{BB962C8B-B14F-4D97-AF65-F5344CB8AC3E}">
        <p14:creationId xmlns:p14="http://schemas.microsoft.com/office/powerpoint/2010/main" val="1686484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025F249-5645-D519-F1CC-F566A1FE9C8E}"/>
              </a:ext>
            </a:extLst>
          </p:cNvPr>
          <p:cNvSpPr>
            <a:spLocks noGrp="1"/>
          </p:cNvSpPr>
          <p:nvPr>
            <p:ph idx="1"/>
          </p:nvPr>
        </p:nvSpPr>
        <p:spPr>
          <a:xfrm>
            <a:off x="0" y="73827"/>
            <a:ext cx="12192000" cy="4351338"/>
          </a:xfrm>
        </p:spPr>
        <p:txBody>
          <a:bodyPr>
            <a:noAutofit/>
          </a:bodyPr>
          <a:lstStyle/>
          <a:p>
            <a:r>
              <a:rPr kumimoji="1" lang="en-US" altLang="ja-JP" sz="2400" dirty="0" err="1"/>
              <a:t>PCA_Cluster</a:t>
            </a:r>
            <a:r>
              <a:rPr kumimoji="1" lang="ja-JP" altLang="en-US" sz="2400" dirty="0"/>
              <a:t>内のファイルを読み込んでください。</a:t>
            </a:r>
            <a:endParaRPr kumimoji="1" lang="en-US" altLang="ja-JP" sz="2400" dirty="0"/>
          </a:p>
          <a:p>
            <a:r>
              <a:rPr kumimoji="1" lang="en-US" altLang="ja-JP" sz="2400" dirty="0"/>
              <a:t>PCA</a:t>
            </a:r>
            <a:r>
              <a:rPr kumimoji="1" lang="ja-JP" altLang="en-US" sz="2400" dirty="0"/>
              <a:t>を使って</a:t>
            </a:r>
            <a:r>
              <a:rPr kumimoji="1" lang="en-US" altLang="ja-JP" sz="2400" dirty="0"/>
              <a:t>2</a:t>
            </a:r>
            <a:r>
              <a:rPr kumimoji="1" lang="ja-JP" altLang="en-US" sz="2400" dirty="0"/>
              <a:t>次元に削減してください。</a:t>
            </a:r>
          </a:p>
          <a:p>
            <a:pPr lvl="1"/>
            <a:r>
              <a:rPr kumimoji="1" lang="ja-JP" altLang="en-US" sz="2000" dirty="0"/>
              <a:t>主成分ベクトルを確認してください。（発展）</a:t>
            </a:r>
            <a:endParaRPr kumimoji="1" lang="en-US" altLang="ja-JP" sz="2000" dirty="0"/>
          </a:p>
          <a:p>
            <a:pPr marL="457200" lvl="1" indent="0">
              <a:buNone/>
            </a:pPr>
            <a:r>
              <a:rPr lang="ja-JP" altLang="en-US" sz="2000" dirty="0"/>
              <a:t>　</a:t>
            </a:r>
            <a:r>
              <a:rPr kumimoji="1" lang="en-US" altLang="ja-JP" sz="2000" dirty="0"/>
              <a:t> </a:t>
            </a:r>
            <a:r>
              <a:rPr lang="en-US" altLang="ja-JP" sz="2000" dirty="0"/>
              <a:t>PCA()</a:t>
            </a:r>
            <a:r>
              <a:rPr kumimoji="1" lang="en-US" altLang="ja-JP" sz="2000" dirty="0"/>
              <a:t>.components_</a:t>
            </a:r>
            <a:endParaRPr kumimoji="1" lang="ja-JP" altLang="en-US" sz="2000" dirty="0"/>
          </a:p>
          <a:p>
            <a:pPr lvl="1"/>
            <a:r>
              <a:rPr kumimoji="1" lang="en-US" altLang="ja-JP" sz="2000" dirty="0"/>
              <a:t>6</a:t>
            </a:r>
            <a:r>
              <a:rPr kumimoji="1" lang="ja-JP" altLang="en-US" sz="2000" dirty="0"/>
              <a:t>番目のスペクトルを主成分から再構成してください。（発展）</a:t>
            </a:r>
            <a:endParaRPr kumimoji="1" lang="en-US" altLang="ja-JP" sz="2000" dirty="0"/>
          </a:p>
          <a:p>
            <a:pPr marL="457200" lvl="1" indent="0">
              <a:buNone/>
            </a:pPr>
            <a:r>
              <a:rPr kumimoji="1" lang="ja-JP" altLang="en-US" sz="2000" dirty="0"/>
              <a:t>　</a:t>
            </a:r>
            <a:r>
              <a:rPr lang="en-US" altLang="ja-JP" sz="2000" dirty="0"/>
              <a:t>PCA()</a:t>
            </a:r>
            <a:r>
              <a:rPr kumimoji="1" lang="en-US" altLang="ja-JP" sz="2000" dirty="0"/>
              <a:t>.mean_ </a:t>
            </a:r>
            <a:r>
              <a:rPr kumimoji="1" lang="ja-JP" altLang="en-US" sz="2000" dirty="0"/>
              <a:t>と</a:t>
            </a:r>
            <a:r>
              <a:rPr kumimoji="1" lang="en-US" altLang="ja-JP" sz="2000" dirty="0"/>
              <a:t> </a:t>
            </a:r>
            <a:r>
              <a:rPr lang="en-US" altLang="ja-JP" sz="2000" dirty="0"/>
              <a:t>PCA()</a:t>
            </a:r>
            <a:r>
              <a:rPr kumimoji="1" lang="en-US" altLang="ja-JP" sz="2000" dirty="0"/>
              <a:t>.components_</a:t>
            </a:r>
            <a:r>
              <a:rPr kumimoji="1" lang="ja-JP" altLang="en-US" sz="2000" dirty="0"/>
              <a:t>を使用</a:t>
            </a:r>
            <a:endParaRPr kumimoji="1" lang="en-US" altLang="ja-JP" sz="2000" dirty="0"/>
          </a:p>
          <a:p>
            <a:r>
              <a:rPr kumimoji="1" lang="en-US" altLang="ja-JP" sz="2400" dirty="0"/>
              <a:t>PCA</a:t>
            </a:r>
            <a:r>
              <a:rPr kumimoji="1" lang="ja-JP" altLang="en-US" sz="2400" dirty="0"/>
              <a:t>を用いて</a:t>
            </a:r>
            <a:r>
              <a:rPr kumimoji="1" lang="en-US" altLang="ja-JP" sz="2400" dirty="0"/>
              <a:t>2</a:t>
            </a:r>
            <a:r>
              <a:rPr kumimoji="1" lang="ja-JP" altLang="en-US" sz="2400" dirty="0"/>
              <a:t>次元</a:t>
            </a:r>
            <a:r>
              <a:rPr lang="ja-JP" altLang="en-US" sz="2400" dirty="0"/>
              <a:t>に次元削減した</a:t>
            </a:r>
            <a:r>
              <a:rPr kumimoji="1" lang="ja-JP" altLang="en-US" sz="2400" dirty="0"/>
              <a:t>散布図を作成してください</a:t>
            </a:r>
            <a:endParaRPr kumimoji="1" lang="en-US" altLang="ja-JP" sz="2400" dirty="0"/>
          </a:p>
          <a:p>
            <a:pPr marL="0" indent="0">
              <a:buNone/>
            </a:pPr>
            <a:r>
              <a:rPr kumimoji="1" lang="ja-JP" altLang="en-US" sz="2400" dirty="0"/>
              <a:t>　</a:t>
            </a:r>
            <a:r>
              <a:rPr kumimoji="1" lang="en-US" altLang="ja-JP" sz="2400" dirty="0" err="1"/>
              <a:t>plt.scatter</a:t>
            </a:r>
            <a:endParaRPr kumimoji="1" lang="ja-JP" altLang="en-US" sz="2400" dirty="0"/>
          </a:p>
          <a:p>
            <a:r>
              <a:rPr kumimoji="1" lang="en-US" altLang="ja-JP" sz="2400" dirty="0"/>
              <a:t>k-means</a:t>
            </a:r>
            <a:r>
              <a:rPr kumimoji="1" lang="ja-JP" altLang="en-US" sz="2400" dirty="0"/>
              <a:t>を使ってクラスタリングしてください（クラスタ数３）</a:t>
            </a:r>
          </a:p>
          <a:p>
            <a:r>
              <a:rPr kumimoji="1" lang="ja-JP" altLang="en-US" sz="2400" dirty="0"/>
              <a:t>クラスターごとに色分けして散布図をプロットしてください。</a:t>
            </a:r>
            <a:endParaRPr kumimoji="1" lang="en-US" altLang="ja-JP" sz="2400" dirty="0"/>
          </a:p>
          <a:p>
            <a:endParaRPr lang="en-US" altLang="ja-JP" sz="2400" dirty="0"/>
          </a:p>
          <a:p>
            <a:r>
              <a:rPr kumimoji="1" lang="en-US" altLang="ja-JP" sz="2400" dirty="0"/>
              <a:t>K-means</a:t>
            </a:r>
            <a:r>
              <a:rPr kumimoji="1" lang="ja-JP" altLang="en-US" sz="2400" dirty="0"/>
              <a:t>を</a:t>
            </a:r>
            <a:r>
              <a:rPr kumimoji="1" lang="en-US" altLang="ja-JP" sz="2400" dirty="0"/>
              <a:t>DBSCAN</a:t>
            </a:r>
            <a:r>
              <a:rPr kumimoji="1" lang="ja-JP" altLang="en-US" sz="2400" dirty="0"/>
              <a:t>（やほかの手法）でクラスタリングしてください</a:t>
            </a:r>
            <a:endParaRPr kumimoji="1" lang="en-US" altLang="ja-JP" sz="2400" dirty="0"/>
          </a:p>
          <a:p>
            <a:r>
              <a:rPr kumimoji="1" lang="ja-JP" altLang="en-US" sz="2400" dirty="0"/>
              <a:t>発展</a:t>
            </a:r>
            <a:endParaRPr kumimoji="1" lang="en-US" altLang="ja-JP" sz="2400" dirty="0"/>
          </a:p>
          <a:p>
            <a:pPr marL="0" indent="0">
              <a:buNone/>
            </a:pPr>
            <a:r>
              <a:rPr lang="ja-JP" altLang="en-US" sz="2400" dirty="0"/>
              <a:t>　オートエンコーダを使用して次元削減を行ってください</a:t>
            </a:r>
            <a:endParaRPr kumimoji="1" lang="ja-JP" altLang="en-US" sz="2400" dirty="0"/>
          </a:p>
        </p:txBody>
      </p:sp>
    </p:spTree>
    <p:extLst>
      <p:ext uri="{BB962C8B-B14F-4D97-AF65-F5344CB8AC3E}">
        <p14:creationId xmlns:p14="http://schemas.microsoft.com/office/powerpoint/2010/main" val="59024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0DECFE-7102-4E9C-E922-4B9F1F2F4EAB}"/>
              </a:ext>
            </a:extLst>
          </p:cNvPr>
          <p:cNvSpPr>
            <a:spLocks noGrp="1"/>
          </p:cNvSpPr>
          <p:nvPr>
            <p:ph type="title"/>
          </p:nvPr>
        </p:nvSpPr>
        <p:spPr/>
        <p:txBody>
          <a:bodyPr/>
          <a:lstStyle/>
          <a:p>
            <a:r>
              <a:rPr kumimoji="1" lang="ja-JP" altLang="en-US" dirty="0"/>
              <a:t>演習</a:t>
            </a:r>
          </a:p>
        </p:txBody>
      </p:sp>
      <p:sp>
        <p:nvSpPr>
          <p:cNvPr id="3" name="コンテンツ プレースホルダー 2">
            <a:extLst>
              <a:ext uri="{FF2B5EF4-FFF2-40B4-BE49-F238E27FC236}">
                <a16:creationId xmlns:a16="http://schemas.microsoft.com/office/drawing/2014/main" id="{81196AC3-F1E3-0C64-A862-BD1CAC03DE1C}"/>
              </a:ext>
            </a:extLst>
          </p:cNvPr>
          <p:cNvSpPr>
            <a:spLocks noGrp="1"/>
          </p:cNvSpPr>
          <p:nvPr>
            <p:ph idx="1"/>
          </p:nvPr>
        </p:nvSpPr>
        <p:spPr/>
        <p:txBody>
          <a:bodyPr/>
          <a:lstStyle/>
          <a:p>
            <a:r>
              <a:rPr kumimoji="1" lang="ja-JP" altLang="en-US" dirty="0"/>
              <a:t>分類</a:t>
            </a:r>
          </a:p>
        </p:txBody>
      </p:sp>
    </p:spTree>
    <p:extLst>
      <p:ext uri="{BB962C8B-B14F-4D97-AF65-F5344CB8AC3E}">
        <p14:creationId xmlns:p14="http://schemas.microsoft.com/office/powerpoint/2010/main" val="32909073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025F249-5645-D519-F1CC-F566A1FE9C8E}"/>
              </a:ext>
            </a:extLst>
          </p:cNvPr>
          <p:cNvSpPr>
            <a:spLocks noGrp="1"/>
          </p:cNvSpPr>
          <p:nvPr>
            <p:ph idx="1"/>
          </p:nvPr>
        </p:nvSpPr>
        <p:spPr>
          <a:xfrm>
            <a:off x="0" y="73827"/>
            <a:ext cx="12192000" cy="4351338"/>
          </a:xfrm>
        </p:spPr>
        <p:txBody>
          <a:bodyPr>
            <a:noAutofit/>
          </a:bodyPr>
          <a:lstStyle/>
          <a:p>
            <a:r>
              <a:rPr kumimoji="1" lang="en-US" altLang="ja-JP" sz="2400" dirty="0"/>
              <a:t>classification1</a:t>
            </a:r>
            <a:r>
              <a:rPr kumimoji="1" lang="ja-JP" altLang="en-US" sz="2400" dirty="0"/>
              <a:t>内のファイルを</a:t>
            </a:r>
            <a:r>
              <a:rPr kumimoji="1" lang="en-US" altLang="ja-JP" sz="2400" dirty="0" err="1"/>
              <a:t>train,test</a:t>
            </a:r>
            <a:r>
              <a:rPr kumimoji="1" lang="ja-JP" altLang="en-US" sz="2400" dirty="0"/>
              <a:t>分けて読み込んでください。</a:t>
            </a:r>
            <a:endParaRPr kumimoji="1" lang="en-US" altLang="ja-JP" sz="2400" dirty="0"/>
          </a:p>
          <a:p>
            <a:pPr marL="0" indent="0">
              <a:buNone/>
            </a:pPr>
            <a:r>
              <a:rPr lang="ja-JP" altLang="en-US" sz="2400" dirty="0"/>
              <a:t>　正解のラベルは</a:t>
            </a:r>
            <a:r>
              <a:rPr lang="en-US" altLang="ja-JP" sz="2400" dirty="0"/>
              <a:t>label.txt</a:t>
            </a:r>
            <a:r>
              <a:rPr lang="ja-JP" altLang="en-US" sz="2400" dirty="0"/>
              <a:t>内に数字の順に書いてあります。</a:t>
            </a:r>
            <a:endParaRPr kumimoji="1" lang="en-US" altLang="ja-JP" sz="2400" dirty="0"/>
          </a:p>
          <a:p>
            <a:r>
              <a:rPr kumimoji="1" lang="en-US" altLang="ja-JP" sz="2400" dirty="0"/>
              <a:t>Random</a:t>
            </a:r>
            <a:r>
              <a:rPr lang="ja-JP" altLang="en-US" sz="2400" dirty="0"/>
              <a:t> </a:t>
            </a:r>
            <a:r>
              <a:rPr lang="en-US" altLang="ja-JP" sz="2400" dirty="0"/>
              <a:t>Forest</a:t>
            </a:r>
            <a:r>
              <a:rPr lang="ja-JP" altLang="en-US" sz="2400" dirty="0"/>
              <a:t>を用いて学習を行ってください</a:t>
            </a:r>
            <a:endParaRPr lang="en-US" altLang="ja-JP" sz="2400" dirty="0"/>
          </a:p>
          <a:p>
            <a:pPr marL="0" indent="0">
              <a:buNone/>
            </a:pPr>
            <a:r>
              <a:rPr lang="ja-JP" altLang="en-US" sz="2400" dirty="0"/>
              <a:t>　</a:t>
            </a:r>
            <a:r>
              <a:rPr lang="en-US" altLang="ja-JP" sz="2400" dirty="0"/>
              <a:t>train</a:t>
            </a:r>
            <a:r>
              <a:rPr lang="ja-JP" altLang="en-US" sz="2400" dirty="0"/>
              <a:t>内のファイルが学習用、</a:t>
            </a:r>
            <a:r>
              <a:rPr lang="en-US" altLang="ja-JP" sz="2400" dirty="0"/>
              <a:t>test</a:t>
            </a:r>
            <a:r>
              <a:rPr lang="ja-JP" altLang="en-US" sz="2400" dirty="0"/>
              <a:t>内のファイルがテスト用です。</a:t>
            </a:r>
            <a:endParaRPr lang="en-US" altLang="ja-JP" sz="2400" dirty="0"/>
          </a:p>
          <a:p>
            <a:pPr marL="0" indent="0">
              <a:buNone/>
            </a:pPr>
            <a:r>
              <a:rPr lang="ja-JP" altLang="en-US" sz="2400" dirty="0"/>
              <a:t>　</a:t>
            </a:r>
            <a:r>
              <a:rPr lang="en-US" altLang="ja-JP" sz="2400" dirty="0"/>
              <a:t>train</a:t>
            </a:r>
            <a:r>
              <a:rPr lang="ja-JP" altLang="en-US" sz="2400" dirty="0"/>
              <a:t>内のファイルを学習してください。</a:t>
            </a:r>
            <a:endParaRPr lang="en-US" altLang="ja-JP" sz="2400" dirty="0"/>
          </a:p>
          <a:p>
            <a:r>
              <a:rPr kumimoji="1" lang="ja-JP" altLang="en-US" sz="2400" dirty="0"/>
              <a:t>学習した分類機で識別を行い、</a:t>
            </a:r>
            <a:r>
              <a:rPr kumimoji="1" lang="en-US" altLang="ja-JP" sz="2400" dirty="0"/>
              <a:t>Confusion matrix</a:t>
            </a:r>
            <a:r>
              <a:rPr kumimoji="1" lang="ja-JP" altLang="en-US" sz="2400" dirty="0"/>
              <a:t>を確認してください。</a:t>
            </a:r>
            <a:endParaRPr kumimoji="1" lang="en-US" altLang="ja-JP" sz="2400" dirty="0"/>
          </a:p>
          <a:p>
            <a:endParaRPr lang="en-US" altLang="ja-JP" sz="2400" dirty="0"/>
          </a:p>
          <a:p>
            <a:pPr marL="0" indent="0">
              <a:buNone/>
            </a:pPr>
            <a:endParaRPr lang="en-US" altLang="ja-JP" sz="2400" dirty="0"/>
          </a:p>
          <a:p>
            <a:r>
              <a:rPr kumimoji="1" lang="en-US" altLang="ja-JP" sz="2400" dirty="0"/>
              <a:t>classification2</a:t>
            </a:r>
            <a:r>
              <a:rPr kumimoji="1" lang="ja-JP" altLang="en-US" sz="2400" dirty="0"/>
              <a:t>内のファイルで同じことを行ってください。</a:t>
            </a:r>
            <a:endParaRPr kumimoji="1" lang="en-US" altLang="ja-JP" sz="2400" dirty="0"/>
          </a:p>
          <a:p>
            <a:r>
              <a:rPr lang="ja-JP" altLang="en-US" sz="2400" dirty="0"/>
              <a:t>識別の結果を</a:t>
            </a:r>
            <a:r>
              <a:rPr lang="en-US" altLang="ja-JP" sz="2400" dirty="0"/>
              <a:t>classification1</a:t>
            </a:r>
            <a:r>
              <a:rPr lang="ja-JP" altLang="en-US" sz="2400" dirty="0"/>
              <a:t>と比較し、何が異なっているか評価してください。</a:t>
            </a:r>
            <a:endParaRPr kumimoji="1" lang="en-US" altLang="ja-JP" sz="2400" dirty="0"/>
          </a:p>
          <a:p>
            <a:pPr marL="0" indent="0">
              <a:buNone/>
            </a:pPr>
            <a:endParaRPr kumimoji="1" lang="en-US" altLang="ja-JP" sz="2400" dirty="0"/>
          </a:p>
          <a:p>
            <a:r>
              <a:rPr kumimoji="1" lang="ja-JP" altLang="en-US" sz="2400" dirty="0"/>
              <a:t>発展</a:t>
            </a:r>
            <a:endParaRPr kumimoji="1" lang="en-US" altLang="ja-JP" sz="2400" dirty="0"/>
          </a:p>
          <a:p>
            <a:pPr marL="0" indent="0">
              <a:buNone/>
            </a:pPr>
            <a:r>
              <a:rPr lang="ja-JP" altLang="en-US" sz="2400" dirty="0"/>
              <a:t>　ディープラーニングを</a:t>
            </a:r>
            <a:r>
              <a:rPr lang="ja-JP" altLang="en-US" sz="2400"/>
              <a:t>使用して識別を</a:t>
            </a:r>
            <a:r>
              <a:rPr lang="ja-JP" altLang="en-US" sz="2400" dirty="0"/>
              <a:t>行ってください</a:t>
            </a:r>
            <a:endParaRPr kumimoji="1" lang="ja-JP" altLang="en-US" sz="2400" dirty="0"/>
          </a:p>
        </p:txBody>
      </p:sp>
    </p:spTree>
    <p:extLst>
      <p:ext uri="{BB962C8B-B14F-4D97-AF65-F5344CB8AC3E}">
        <p14:creationId xmlns:p14="http://schemas.microsoft.com/office/powerpoint/2010/main" val="1248255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BEFBD-D8A6-AB18-BF3A-FF8793E77666}"/>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C7E8E458-79F7-7AC2-E070-925546D6168D}"/>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952161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18D9466-360D-DAEF-F299-16011498E70B}"/>
              </a:ext>
            </a:extLst>
          </p:cNvPr>
          <p:cNvSpPr>
            <a:spLocks noGrp="1"/>
          </p:cNvSpPr>
          <p:nvPr>
            <p:ph idx="1"/>
          </p:nvPr>
        </p:nvSpPr>
        <p:spPr>
          <a:xfrm>
            <a:off x="73152" y="1453261"/>
            <a:ext cx="11116056" cy="5811838"/>
          </a:xfrm>
        </p:spPr>
        <p:txBody>
          <a:bodyPr/>
          <a:lstStyle/>
          <a:p>
            <a:r>
              <a:rPr kumimoji="1" lang="ja-JP" altLang="en-US" dirty="0"/>
              <a:t>以降は講義で扱っていません。</a:t>
            </a:r>
          </a:p>
        </p:txBody>
      </p:sp>
    </p:spTree>
    <p:extLst>
      <p:ext uri="{BB962C8B-B14F-4D97-AF65-F5344CB8AC3E}">
        <p14:creationId xmlns:p14="http://schemas.microsoft.com/office/powerpoint/2010/main" val="822204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10" name="テキスト ボックス 9">
            <a:extLst>
              <a:ext uri="{FF2B5EF4-FFF2-40B4-BE49-F238E27FC236}">
                <a16:creationId xmlns:a16="http://schemas.microsoft.com/office/drawing/2014/main" id="{D4E60A44-9B61-4CBD-A805-B84E96F1DFB5}"/>
              </a:ext>
            </a:extLst>
          </p:cNvPr>
          <p:cNvSpPr txBox="1"/>
          <p:nvPr/>
        </p:nvSpPr>
        <p:spPr>
          <a:xfrm>
            <a:off x="79664" y="774026"/>
            <a:ext cx="12191999" cy="5262979"/>
          </a:xfrm>
          <a:prstGeom prst="rect">
            <a:avLst/>
          </a:prstGeom>
          <a:noFill/>
        </p:spPr>
        <p:txBody>
          <a:bodyPr wrap="square" rtlCol="0">
            <a:spAutoFit/>
          </a:bodyPr>
          <a:lstStyle/>
          <a:p>
            <a:pPr marL="457200" indent="-457200">
              <a:buAutoNum type="arabicPeriod" startAt="2"/>
            </a:pPr>
            <a:r>
              <a:rPr lang="ja-JP" altLang="en-US" sz="2400" dirty="0"/>
              <a:t>演習</a:t>
            </a:r>
            <a:r>
              <a:rPr lang="en-US" altLang="ja-JP" sz="2400" dirty="0"/>
              <a:t>B3</a:t>
            </a:r>
            <a:r>
              <a:rPr lang="ja-JP" altLang="en-US" sz="2400" dirty="0"/>
              <a:t>を行ってください。</a:t>
            </a:r>
            <a:endParaRPr lang="en-US" altLang="ja-JP" sz="2400" dirty="0"/>
          </a:p>
          <a:p>
            <a:r>
              <a:rPr lang="ja-JP" altLang="en-US" sz="2400" dirty="0"/>
              <a:t>　　</a:t>
            </a:r>
            <a:r>
              <a:rPr lang="en-US" altLang="ja-JP" sz="2000" dirty="0"/>
              <a:t>B3_enshuukadai_01.py</a:t>
            </a:r>
            <a:r>
              <a:rPr lang="ja-JP" altLang="en-US" sz="2000" dirty="0"/>
              <a:t>を実行してください</a:t>
            </a:r>
            <a:endParaRPr lang="en-US" altLang="ja-JP" sz="2000" dirty="0"/>
          </a:p>
          <a:p>
            <a:r>
              <a:rPr kumimoji="1" lang="en-US" altLang="ja-JP" sz="2400" dirty="0"/>
              <a:t>3.</a:t>
            </a:r>
            <a:r>
              <a:rPr lang="ja-JP" altLang="en-US" sz="2400" dirty="0"/>
              <a:t>  演習</a:t>
            </a:r>
            <a:r>
              <a:rPr lang="en-US" altLang="ja-JP" sz="2400" dirty="0"/>
              <a:t>C1-4</a:t>
            </a:r>
            <a:r>
              <a:rPr lang="ja-JP" altLang="en-US" sz="2400" dirty="0"/>
              <a:t>を行ってください。</a:t>
            </a:r>
            <a:endParaRPr kumimoji="1" lang="en-US" altLang="ja-JP" sz="2400" dirty="0"/>
          </a:p>
          <a:p>
            <a:r>
              <a:rPr lang="ja-JP" altLang="en-US" sz="2400" dirty="0"/>
              <a:t>　　</a:t>
            </a:r>
            <a:r>
              <a:rPr kumimoji="1" lang="en-US" altLang="ja-JP" sz="2000" dirty="0"/>
              <a:t>C1_enshuukadai_04.py</a:t>
            </a:r>
            <a:r>
              <a:rPr kumimoji="1" lang="ja-JP" altLang="en-US" sz="2000" dirty="0"/>
              <a:t>を実行してください。</a:t>
            </a:r>
            <a:endParaRPr kumimoji="1" lang="en-US" altLang="ja-JP" sz="2000" dirty="0"/>
          </a:p>
          <a:p>
            <a:r>
              <a:rPr lang="en-US" altLang="ja-JP" sz="2400" dirty="0"/>
              <a:t>4.</a:t>
            </a:r>
            <a:r>
              <a:rPr lang="ja-JP" altLang="en-US" sz="2400" dirty="0"/>
              <a:t>　</a:t>
            </a:r>
            <a:r>
              <a:rPr lang="en-US" altLang="ja-JP" sz="2400" dirty="0"/>
              <a:t>B3</a:t>
            </a:r>
            <a:r>
              <a:rPr lang="ja-JP" altLang="en-US" sz="2400" dirty="0"/>
              <a:t>演習課題</a:t>
            </a:r>
            <a:r>
              <a:rPr lang="en-US" altLang="ja-JP" sz="2400" dirty="0"/>
              <a:t>02</a:t>
            </a:r>
            <a:r>
              <a:rPr lang="ja-JP" altLang="en-US" sz="2400" dirty="0"/>
              <a:t>で用いたデータに対して、</a:t>
            </a:r>
            <a:r>
              <a:rPr lang="en-US" altLang="ja-JP" sz="2400" dirty="0"/>
              <a:t>C1</a:t>
            </a:r>
            <a:r>
              <a:rPr lang="ja-JP" altLang="en-US" sz="2400" dirty="0"/>
              <a:t>演習課題</a:t>
            </a:r>
            <a:r>
              <a:rPr lang="en-US" altLang="ja-JP" sz="2400" dirty="0"/>
              <a:t>04</a:t>
            </a:r>
            <a:r>
              <a:rPr lang="ja-JP" altLang="en-US" sz="2400" dirty="0"/>
              <a:t>を参考に</a:t>
            </a:r>
            <a:endParaRPr lang="en-US" altLang="ja-JP" sz="2400" dirty="0"/>
          </a:p>
          <a:p>
            <a:r>
              <a:rPr kumimoji="1" lang="ja-JP" altLang="en-US" sz="2400" dirty="0"/>
              <a:t>　　気温を年で線形回帰してください。</a:t>
            </a:r>
            <a:endParaRPr kumimoji="1" lang="en-US" altLang="ja-JP" sz="2400" dirty="0"/>
          </a:p>
          <a:p>
            <a:r>
              <a:rPr lang="ja-JP" altLang="en-US" sz="2400" dirty="0"/>
              <a:t>　　</a:t>
            </a:r>
            <a:r>
              <a:rPr lang="en-US" altLang="ja-JP" sz="2400" dirty="0"/>
              <a:t> </a:t>
            </a:r>
            <a:r>
              <a:rPr lang="en-US" altLang="ja-JP" sz="1600" dirty="0"/>
              <a:t>pandas</a:t>
            </a:r>
            <a:r>
              <a:rPr lang="ja-JP" altLang="en-US" sz="1600" dirty="0"/>
              <a:t>のデータフレーム（</a:t>
            </a:r>
            <a:r>
              <a:rPr lang="en-US" altLang="ja-JP" sz="1600" dirty="0"/>
              <a:t>data[‘Year‘]</a:t>
            </a:r>
            <a:r>
              <a:rPr lang="ja-JP" altLang="en-US" sz="1600" dirty="0"/>
              <a:t>は</a:t>
            </a:r>
            <a:r>
              <a:rPr lang="en-US" altLang="ja-JP" sz="1600" dirty="0"/>
              <a:t>data[’Year’].</a:t>
            </a:r>
            <a:r>
              <a:rPr lang="en-US" altLang="ja-JP" sz="1600" dirty="0" err="1"/>
              <a:t>to_numpy</a:t>
            </a:r>
            <a:r>
              <a:rPr lang="en-US" altLang="ja-JP" sz="1600" dirty="0"/>
              <a:t>()</a:t>
            </a:r>
            <a:r>
              <a:rPr lang="ja-JP" altLang="en-US" sz="1600" dirty="0"/>
              <a:t>で</a:t>
            </a:r>
            <a:r>
              <a:rPr lang="en-US" altLang="ja-JP" sz="1600" dirty="0" err="1"/>
              <a:t>numpy</a:t>
            </a:r>
            <a:r>
              <a:rPr lang="ja-JP" altLang="en-US" sz="1600" dirty="0"/>
              <a:t>配列</a:t>
            </a:r>
            <a:r>
              <a:rPr lang="en-US" altLang="ja-JP" sz="1600" dirty="0"/>
              <a:t>(</a:t>
            </a:r>
            <a:r>
              <a:rPr lang="en-US" altLang="ja-JP" sz="1600" dirty="0" err="1"/>
              <a:t>np.array</a:t>
            </a:r>
            <a:r>
              <a:rPr lang="en-US" altLang="ja-JP" sz="1600" dirty="0"/>
              <a:t>([1910,1911,…]))</a:t>
            </a:r>
            <a:r>
              <a:rPr lang="ja-JP" altLang="en-US" sz="1600" dirty="0"/>
              <a:t>に変換できます。</a:t>
            </a:r>
            <a:endParaRPr kumimoji="1" lang="en-US" altLang="ja-JP" sz="1600" dirty="0"/>
          </a:p>
          <a:p>
            <a:pPr marL="457200" indent="-457200">
              <a:buAutoNum type="arabicPeriod" startAt="5"/>
            </a:pPr>
            <a:r>
              <a:rPr lang="ja-JP" altLang="en-US" sz="2400" dirty="0"/>
              <a:t>演習</a:t>
            </a:r>
            <a:r>
              <a:rPr lang="en-US" altLang="ja-JP" sz="2400" dirty="0"/>
              <a:t>C3-11</a:t>
            </a:r>
            <a:r>
              <a:rPr lang="ja-JP" altLang="en-US" sz="2400" dirty="0"/>
              <a:t>を行ってください。</a:t>
            </a:r>
            <a:endParaRPr lang="en-US" altLang="ja-JP" sz="2400" dirty="0"/>
          </a:p>
          <a:p>
            <a:r>
              <a:rPr lang="ja-JP" altLang="en-US" sz="2400" dirty="0"/>
              <a:t>　　</a:t>
            </a:r>
            <a:r>
              <a:rPr lang="en-US" altLang="ja-JP" sz="2400" dirty="0"/>
              <a:t> </a:t>
            </a:r>
            <a:r>
              <a:rPr lang="ja-JP" altLang="en-US" sz="2400" dirty="0"/>
              <a:t>・</a:t>
            </a:r>
            <a:r>
              <a:rPr lang="en-US" altLang="ja-JP" sz="2000" dirty="0"/>
              <a:t>C3_enshuukadai_11.py</a:t>
            </a:r>
            <a:r>
              <a:rPr lang="ja-JP" altLang="en-US" sz="2000" dirty="0"/>
              <a:t>を実行してください</a:t>
            </a:r>
            <a:endParaRPr lang="en-US" altLang="ja-JP" sz="2000" dirty="0"/>
          </a:p>
          <a:p>
            <a:r>
              <a:rPr lang="ja-JP" altLang="en-US" sz="2400" dirty="0"/>
              <a:t>　　 ・</a:t>
            </a:r>
            <a:r>
              <a:rPr lang="en-US" altLang="ja-JP" sz="2400" dirty="0" err="1"/>
              <a:t>np.array</a:t>
            </a:r>
            <a:r>
              <a:rPr lang="en-US" altLang="ja-JP" sz="2400" dirty="0"/>
              <a:t>([[45, -7.3, 2.1, 1.5 ,30 ,0.2 ,50 ,0]])</a:t>
            </a:r>
            <a:r>
              <a:rPr lang="ja-JP" altLang="en-US" sz="2400" dirty="0"/>
              <a:t>の保持時間の予測をしてください。</a:t>
            </a:r>
            <a:endParaRPr lang="en-US" altLang="ja-JP" sz="2400" dirty="0"/>
          </a:p>
          <a:p>
            <a:r>
              <a:rPr lang="en-US" altLang="ja-JP" sz="2400" dirty="0"/>
              <a:t>6.</a:t>
            </a:r>
            <a:r>
              <a:rPr lang="ja-JP" altLang="en-US" sz="2400" dirty="0"/>
              <a:t>　</a:t>
            </a:r>
            <a:r>
              <a:rPr lang="en-US" altLang="ja-JP" sz="2400" dirty="0"/>
              <a:t>C3_enshuukadai_02.py</a:t>
            </a:r>
            <a:r>
              <a:rPr lang="ja-JP" altLang="en-US" sz="2400" dirty="0"/>
              <a:t>を実行して、</a:t>
            </a:r>
            <a:r>
              <a:rPr lang="en-US" altLang="ja-JP" sz="2400" dirty="0"/>
              <a:t>wine_dataset.csv</a:t>
            </a:r>
            <a:r>
              <a:rPr lang="ja-JP" altLang="en-US" sz="2400" dirty="0"/>
              <a:t>を</a:t>
            </a:r>
            <a:r>
              <a:rPr lang="en-US" altLang="ja-JP" sz="2400" dirty="0"/>
              <a:t>k-means</a:t>
            </a:r>
            <a:r>
              <a:rPr lang="ja-JP" altLang="en-US" sz="2400" dirty="0"/>
              <a:t>でクラスタリング</a:t>
            </a:r>
            <a:endParaRPr lang="en-US" altLang="ja-JP" sz="2400" dirty="0"/>
          </a:p>
          <a:p>
            <a:r>
              <a:rPr lang="ja-JP" altLang="en-US" sz="2400" dirty="0"/>
              <a:t>　　してください。</a:t>
            </a:r>
            <a:endParaRPr lang="en-US" altLang="ja-JP" sz="2400" dirty="0"/>
          </a:p>
          <a:p>
            <a:r>
              <a:rPr lang="ja-JP" altLang="en-US" sz="2400" dirty="0"/>
              <a:t>　　・クラスタリング結果を評価してください</a:t>
            </a:r>
            <a:endParaRPr lang="en-US" altLang="ja-JP" sz="2400" dirty="0"/>
          </a:p>
          <a:p>
            <a:r>
              <a:rPr lang="ja-JP" altLang="en-US" sz="2400" dirty="0"/>
              <a:t>　　</a:t>
            </a:r>
            <a:endParaRPr lang="en-US" altLang="ja-JP" sz="2400" dirty="0"/>
          </a:p>
        </p:txBody>
      </p:sp>
    </p:spTree>
    <p:extLst>
      <p:ext uri="{BB962C8B-B14F-4D97-AF65-F5344CB8AC3E}">
        <p14:creationId xmlns:p14="http://schemas.microsoft.com/office/powerpoint/2010/main" val="23046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ja-JP" altLang="en-US" dirty="0">
                <a:solidFill>
                  <a:schemeClr val="bg1"/>
                </a:solidFill>
                <a:latin typeface="ＭＳ ゴシック" panose="020B0609070205080204" pitchFamily="49" charset="-128"/>
                <a:ea typeface="ＭＳ ゴシック" panose="020B0609070205080204" pitchFamily="49" charset="-128"/>
              </a:rPr>
              <a:t>プログラムが動かない場合は</a:t>
            </a:r>
          </a:p>
        </p:txBody>
      </p:sp>
      <p:sp>
        <p:nvSpPr>
          <p:cNvPr id="3" name="テキスト ボックス 2">
            <a:extLst>
              <a:ext uri="{FF2B5EF4-FFF2-40B4-BE49-F238E27FC236}">
                <a16:creationId xmlns:a16="http://schemas.microsoft.com/office/drawing/2014/main" id="{E73AC56B-E0C7-4501-95A0-97FFAA5CDC0B}"/>
              </a:ext>
            </a:extLst>
          </p:cNvPr>
          <p:cNvSpPr txBox="1"/>
          <p:nvPr/>
        </p:nvSpPr>
        <p:spPr>
          <a:xfrm>
            <a:off x="350921" y="5800519"/>
            <a:ext cx="11474079" cy="461665"/>
          </a:xfrm>
          <a:prstGeom prst="rect">
            <a:avLst/>
          </a:prstGeom>
          <a:noFill/>
          <a:ln w="25400">
            <a:solidFill>
              <a:srgbClr val="FF0000"/>
            </a:solidFill>
          </a:ln>
        </p:spPr>
        <p:txBody>
          <a:bodyPr wrap="square" rtlCol="0">
            <a:spAutoFit/>
          </a:bodyPr>
          <a:lstStyle/>
          <a:p>
            <a:r>
              <a:rPr kumimoji="1" lang="ja-JP" altLang="en-US" sz="2400" dirty="0"/>
              <a:t>間違ったプログラムを動かしてもエラーが出るだけなのでトライ＆エラーでやる。</a:t>
            </a:r>
            <a:endParaRPr kumimoji="1" lang="en-US" altLang="ja-JP" sz="2400" dirty="0"/>
          </a:p>
        </p:txBody>
      </p:sp>
      <p:sp>
        <p:nvSpPr>
          <p:cNvPr id="10" name="テキスト ボックス 9">
            <a:extLst>
              <a:ext uri="{FF2B5EF4-FFF2-40B4-BE49-F238E27FC236}">
                <a16:creationId xmlns:a16="http://schemas.microsoft.com/office/drawing/2014/main" id="{D4E60A44-9B61-4CBD-A805-B84E96F1DFB5}"/>
              </a:ext>
            </a:extLst>
          </p:cNvPr>
          <p:cNvSpPr txBox="1"/>
          <p:nvPr/>
        </p:nvSpPr>
        <p:spPr>
          <a:xfrm>
            <a:off x="190501" y="1042650"/>
            <a:ext cx="6257924" cy="1200329"/>
          </a:xfrm>
          <a:prstGeom prst="rect">
            <a:avLst/>
          </a:prstGeom>
          <a:noFill/>
        </p:spPr>
        <p:txBody>
          <a:bodyPr wrap="square" rtlCol="0">
            <a:spAutoFit/>
          </a:bodyPr>
          <a:lstStyle/>
          <a:p>
            <a:r>
              <a:rPr kumimoji="1" lang="ja-JP" altLang="en-US" sz="2400" b="1" u="sng" dirty="0"/>
              <a:t>エラーで動かない場合</a:t>
            </a:r>
            <a:endParaRPr kumimoji="1" lang="en-US" altLang="ja-JP" sz="2400" b="1" u="sng" dirty="0"/>
          </a:p>
          <a:p>
            <a:r>
              <a:rPr kumimoji="1" lang="ja-JP" altLang="en-US" sz="2400" dirty="0"/>
              <a:t>　エラーメッセージを確認</a:t>
            </a:r>
            <a:endParaRPr kumimoji="1" lang="en-US" altLang="ja-JP" sz="2400" dirty="0"/>
          </a:p>
          <a:p>
            <a:endParaRPr kumimoji="1" lang="ja-JP" altLang="en-US" sz="2400" dirty="0"/>
          </a:p>
        </p:txBody>
      </p:sp>
      <p:sp>
        <p:nvSpPr>
          <p:cNvPr id="11" name="テキスト ボックス 10">
            <a:extLst>
              <a:ext uri="{FF2B5EF4-FFF2-40B4-BE49-F238E27FC236}">
                <a16:creationId xmlns:a16="http://schemas.microsoft.com/office/drawing/2014/main" id="{488EE3E9-12BB-435A-B5CE-CDAB4AC25769}"/>
              </a:ext>
            </a:extLst>
          </p:cNvPr>
          <p:cNvSpPr txBox="1"/>
          <p:nvPr/>
        </p:nvSpPr>
        <p:spPr>
          <a:xfrm>
            <a:off x="350921" y="3725102"/>
            <a:ext cx="7902742" cy="1200329"/>
          </a:xfrm>
          <a:prstGeom prst="rect">
            <a:avLst/>
          </a:prstGeom>
          <a:noFill/>
        </p:spPr>
        <p:txBody>
          <a:bodyPr wrap="square" rtlCol="0">
            <a:spAutoFit/>
          </a:bodyPr>
          <a:lstStyle/>
          <a:p>
            <a:r>
              <a:rPr kumimoji="1" lang="ja-JP" altLang="en-US" sz="2400" dirty="0"/>
              <a:t>・スペルや型があっているか確認する</a:t>
            </a:r>
            <a:endParaRPr kumimoji="1" lang="en-US" altLang="ja-JP" sz="2400" dirty="0"/>
          </a:p>
          <a:p>
            <a:r>
              <a:rPr kumimoji="1" lang="ja-JP" altLang="en-US" sz="2400" dirty="0"/>
              <a:t>・ドキュメントに戻って、使い方が正しいか確認する</a:t>
            </a:r>
            <a:endParaRPr kumimoji="1" lang="en-US" altLang="ja-JP" sz="2400" dirty="0"/>
          </a:p>
          <a:p>
            <a:r>
              <a:rPr lang="ja-JP" altLang="en-US" sz="2400" dirty="0"/>
              <a:t>・</a:t>
            </a:r>
            <a:r>
              <a:rPr lang="en-US" altLang="ja-JP" sz="2400" dirty="0"/>
              <a:t>()</a:t>
            </a:r>
            <a:r>
              <a:rPr lang="ja-JP" altLang="en-US" sz="2400" dirty="0"/>
              <a:t>の指している場所が正しいか確認する</a:t>
            </a:r>
            <a:endParaRPr kumimoji="1" lang="ja-JP" altLang="en-US" sz="2400" dirty="0"/>
          </a:p>
        </p:txBody>
      </p:sp>
      <p:sp>
        <p:nvSpPr>
          <p:cNvPr id="12" name="テキスト ボックス 11">
            <a:extLst>
              <a:ext uri="{FF2B5EF4-FFF2-40B4-BE49-F238E27FC236}">
                <a16:creationId xmlns:a16="http://schemas.microsoft.com/office/drawing/2014/main" id="{24E9FB45-A21D-448F-8E5F-1E098943B0AB}"/>
              </a:ext>
            </a:extLst>
          </p:cNvPr>
          <p:cNvSpPr txBox="1"/>
          <p:nvPr/>
        </p:nvSpPr>
        <p:spPr>
          <a:xfrm>
            <a:off x="1383631" y="2459773"/>
            <a:ext cx="10617867" cy="923330"/>
          </a:xfrm>
          <a:prstGeom prst="rect">
            <a:avLst/>
          </a:prstGeom>
          <a:noFill/>
        </p:spPr>
        <p:txBody>
          <a:bodyPr wrap="square">
            <a:spAutoFit/>
          </a:bodyPr>
          <a:lstStyle/>
          <a:p>
            <a:r>
              <a:rPr lang="ja-JP" altLang="en-US" dirty="0"/>
              <a:t>SyntaxError　文法エラー、</a:t>
            </a:r>
            <a:r>
              <a:rPr lang="en-US" altLang="ja-JP" dirty="0"/>
              <a:t>:</a:t>
            </a:r>
            <a:r>
              <a:rPr lang="ja-JP" altLang="en-US" dirty="0"/>
              <a:t>が抜けている、</a:t>
            </a:r>
            <a:r>
              <a:rPr lang="en-US" altLang="ja-JP" dirty="0"/>
              <a:t>()</a:t>
            </a:r>
            <a:r>
              <a:rPr lang="ja-JP" altLang="en-US" dirty="0"/>
              <a:t>が閉じていない、</a:t>
            </a:r>
            <a:r>
              <a:rPr lang="en-US" altLang="ja-JP" dirty="0"/>
              <a:t>if</a:t>
            </a:r>
            <a:r>
              <a:rPr lang="ja-JP" altLang="en-US" dirty="0"/>
              <a:t>の処理が書かれていないなど</a:t>
            </a:r>
            <a:endParaRPr lang="en-US" altLang="ja-JP" dirty="0"/>
          </a:p>
          <a:p>
            <a:r>
              <a:rPr lang="en-US" altLang="ja-JP" dirty="0" err="1"/>
              <a:t>IndentationError</a:t>
            </a:r>
            <a:r>
              <a:rPr lang="ja-JP" altLang="en-US" dirty="0"/>
              <a:t>　インデント（</a:t>
            </a:r>
            <a:r>
              <a:rPr lang="en-US" altLang="ja-JP" dirty="0"/>
              <a:t>Tab</a:t>
            </a:r>
            <a:r>
              <a:rPr lang="ja-JP" altLang="en-US" dirty="0"/>
              <a:t>）の位置が間違っているなど</a:t>
            </a:r>
            <a:endParaRPr lang="en-US" altLang="ja-JP" dirty="0"/>
          </a:p>
          <a:p>
            <a:r>
              <a:rPr lang="en-US" altLang="ja-JP" dirty="0" err="1"/>
              <a:t>NameError</a:t>
            </a:r>
            <a:r>
              <a:rPr lang="ja-JP" altLang="en-US" dirty="0"/>
              <a:t>　定義されていない変数が出てくる</a:t>
            </a:r>
            <a:endParaRPr lang="en-US" altLang="ja-JP" dirty="0"/>
          </a:p>
        </p:txBody>
      </p:sp>
      <p:sp>
        <p:nvSpPr>
          <p:cNvPr id="13" name="テキスト ボックス 12">
            <a:extLst>
              <a:ext uri="{FF2B5EF4-FFF2-40B4-BE49-F238E27FC236}">
                <a16:creationId xmlns:a16="http://schemas.microsoft.com/office/drawing/2014/main" id="{D76CEDFF-CAB6-4349-9EE0-65B8EEA31706}"/>
              </a:ext>
            </a:extLst>
          </p:cNvPr>
          <p:cNvSpPr txBox="1"/>
          <p:nvPr/>
        </p:nvSpPr>
        <p:spPr>
          <a:xfrm>
            <a:off x="979570" y="1938705"/>
            <a:ext cx="6220326" cy="400110"/>
          </a:xfrm>
          <a:prstGeom prst="rect">
            <a:avLst/>
          </a:prstGeom>
          <a:noFill/>
        </p:spPr>
        <p:txBody>
          <a:bodyPr wrap="square">
            <a:spAutoFit/>
          </a:bodyPr>
          <a:lstStyle/>
          <a:p>
            <a:r>
              <a:rPr lang="ja-JP" altLang="en-US" sz="2000" u="sng" dirty="0"/>
              <a:t>エラーの例</a:t>
            </a:r>
          </a:p>
        </p:txBody>
      </p:sp>
    </p:spTree>
    <p:extLst>
      <p:ext uri="{BB962C8B-B14F-4D97-AF65-F5344CB8AC3E}">
        <p14:creationId xmlns:p14="http://schemas.microsoft.com/office/powerpoint/2010/main" val="1665462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3FB11E9-EA2F-45FB-C0BE-A98543396CD0}"/>
              </a:ext>
            </a:extLst>
          </p:cNvPr>
          <p:cNvSpPr/>
          <p:nvPr/>
        </p:nvSpPr>
        <p:spPr>
          <a:xfrm>
            <a:off x="79664" y="774026"/>
            <a:ext cx="10883709" cy="106420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1</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10" name="テキスト ボックス 9">
            <a:extLst>
              <a:ext uri="{FF2B5EF4-FFF2-40B4-BE49-F238E27FC236}">
                <a16:creationId xmlns:a16="http://schemas.microsoft.com/office/drawing/2014/main" id="{D4E60A44-9B61-4CBD-A805-B84E96F1DFB5}"/>
              </a:ext>
            </a:extLst>
          </p:cNvPr>
          <p:cNvSpPr txBox="1"/>
          <p:nvPr/>
        </p:nvSpPr>
        <p:spPr>
          <a:xfrm>
            <a:off x="79664" y="774026"/>
            <a:ext cx="12191999" cy="1200329"/>
          </a:xfrm>
          <a:prstGeom prst="rect">
            <a:avLst/>
          </a:prstGeom>
          <a:noFill/>
        </p:spPr>
        <p:txBody>
          <a:bodyPr wrap="square" rtlCol="0">
            <a:spAutoFit/>
          </a:bodyPr>
          <a:lstStyle/>
          <a:p>
            <a:pPr marL="457200" indent="-457200">
              <a:buAutoNum type="arabicPeriod"/>
            </a:pPr>
            <a:r>
              <a:rPr lang="en-US" altLang="ja-JP" sz="2400" dirty="0"/>
              <a:t>2</a:t>
            </a:r>
            <a:r>
              <a:rPr lang="ja-JP" altLang="en-US" sz="2400" dirty="0"/>
              <a:t>から</a:t>
            </a:r>
            <a:r>
              <a:rPr lang="en-US" altLang="ja-JP" sz="2400" dirty="0"/>
              <a:t>20</a:t>
            </a:r>
            <a:r>
              <a:rPr lang="ja-JP" altLang="en-US" sz="2400" dirty="0"/>
              <a:t>までの偶数を順番に表示するプログラムを作成してください。</a:t>
            </a:r>
            <a:endParaRPr lang="en-US" altLang="ja-JP" sz="2400" dirty="0"/>
          </a:p>
          <a:p>
            <a:r>
              <a:rPr lang="ja-JP" altLang="en-US" sz="2400" dirty="0"/>
              <a:t>　　</a:t>
            </a:r>
            <a:r>
              <a:rPr lang="ja-JP" altLang="en-US" sz="2000" dirty="0"/>
              <a:t>参考 </a:t>
            </a:r>
            <a:r>
              <a:rPr lang="en-US" altLang="ja-JP" sz="2000" dirty="0"/>
              <a:t>A1_enshuukadai.py</a:t>
            </a:r>
            <a:r>
              <a:rPr lang="ja-JP" altLang="en-US" sz="2000" dirty="0"/>
              <a:t>　</a:t>
            </a:r>
            <a:r>
              <a:rPr lang="en-US" altLang="ja-JP" sz="2000" dirty="0"/>
              <a:t>39-42</a:t>
            </a:r>
            <a:r>
              <a:rPr lang="ja-JP" altLang="en-US" sz="2000" dirty="0"/>
              <a:t>行目</a:t>
            </a:r>
            <a:r>
              <a:rPr lang="en-US" altLang="ja-JP" sz="2000" dirty="0"/>
              <a:t>#5</a:t>
            </a:r>
            <a:r>
              <a:rPr lang="ja-JP" altLang="en-US" sz="2000" dirty="0"/>
              <a:t>ループ</a:t>
            </a:r>
            <a:endParaRPr lang="en-US" altLang="ja-JP" sz="2000" dirty="0"/>
          </a:p>
          <a:p>
            <a:r>
              <a:rPr lang="ja-JP" altLang="en-US" sz="2400" dirty="0"/>
              <a:t>　　</a:t>
            </a:r>
            <a:endParaRPr lang="en-US" altLang="ja-JP" sz="2400" dirty="0"/>
          </a:p>
        </p:txBody>
      </p:sp>
      <p:pic>
        <p:nvPicPr>
          <p:cNvPr id="4" name="図 3">
            <a:extLst>
              <a:ext uri="{FF2B5EF4-FFF2-40B4-BE49-F238E27FC236}">
                <a16:creationId xmlns:a16="http://schemas.microsoft.com/office/drawing/2014/main" id="{715AE221-BEE7-43D3-B816-1F7503C174E5}"/>
              </a:ext>
            </a:extLst>
          </p:cNvPr>
          <p:cNvPicPr>
            <a:picLocks noChangeAspect="1"/>
          </p:cNvPicPr>
          <p:nvPr/>
        </p:nvPicPr>
        <p:blipFill>
          <a:blip r:embed="rId2"/>
          <a:stretch>
            <a:fillRect/>
          </a:stretch>
        </p:blipFill>
        <p:spPr>
          <a:xfrm>
            <a:off x="1705652" y="2640419"/>
            <a:ext cx="3915321" cy="2972215"/>
          </a:xfrm>
          <a:prstGeom prst="rect">
            <a:avLst/>
          </a:prstGeom>
        </p:spPr>
      </p:pic>
    </p:spTree>
    <p:extLst>
      <p:ext uri="{BB962C8B-B14F-4D97-AF65-F5344CB8AC3E}">
        <p14:creationId xmlns:p14="http://schemas.microsoft.com/office/powerpoint/2010/main" val="380936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F6D4858C-663A-669B-BE1F-88037093AA65}"/>
              </a:ext>
            </a:extLst>
          </p:cNvPr>
          <p:cNvSpPr/>
          <p:nvPr/>
        </p:nvSpPr>
        <p:spPr>
          <a:xfrm>
            <a:off x="79664" y="774026"/>
            <a:ext cx="11637854" cy="16580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2</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B3</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C8C13E8-0DFF-F742-B52E-68FB64DC8FC5}"/>
              </a:ext>
            </a:extLst>
          </p:cNvPr>
          <p:cNvSpPr txBox="1"/>
          <p:nvPr/>
        </p:nvSpPr>
        <p:spPr>
          <a:xfrm>
            <a:off x="127000" y="808334"/>
            <a:ext cx="11815618" cy="923330"/>
          </a:xfrm>
          <a:prstGeom prst="rect">
            <a:avLst/>
          </a:prstGeom>
          <a:noFill/>
        </p:spPr>
        <p:txBody>
          <a:bodyPr wrap="square">
            <a:spAutoFit/>
          </a:bodyPr>
          <a:lstStyle/>
          <a:p>
            <a:pPr rtl="0">
              <a:spcBef>
                <a:spcPts val="0"/>
              </a:spcBef>
              <a:spcAft>
                <a:spcPts val="0"/>
              </a:spcAft>
            </a:pPr>
            <a:r>
              <a:rPr lang="ja-JP" altLang="en-US" sz="1800" b="1" i="0" u="none" strike="noStrike" dirty="0">
                <a:solidFill>
                  <a:srgbClr val="000000"/>
                </a:solidFill>
                <a:effectLst/>
                <a:latin typeface="Arial" panose="020B0604020202020204" pitchFamily="34" charset="0"/>
              </a:rPr>
              <a:t>１．気候変動データの長期的な傾向分析の可視化</a:t>
            </a:r>
            <a:endParaRPr lang="ja-JP" altLang="en-US" b="0" dirty="0">
              <a:effectLst/>
            </a:endParaRPr>
          </a:p>
          <a:p>
            <a:r>
              <a:rPr lang="ja-JP" altLang="en-US" dirty="0"/>
              <a:t>　　</a:t>
            </a:r>
            <a:r>
              <a:rPr lang="en-US" altLang="ja-JP" sz="1800" b="0" i="0" u="none" strike="noStrike" dirty="0">
                <a:solidFill>
                  <a:srgbClr val="000000"/>
                </a:solidFill>
                <a:effectLst/>
                <a:latin typeface="Arial" panose="020B0604020202020204" pitchFamily="34" charset="0"/>
              </a:rPr>
              <a:t>Climate_Data.csv</a:t>
            </a:r>
            <a:r>
              <a:rPr lang="ja-JP" altLang="en-US" sz="1800" b="0" i="0" u="none" strike="noStrike" dirty="0">
                <a:solidFill>
                  <a:srgbClr val="000000"/>
                </a:solidFill>
                <a:effectLst/>
                <a:latin typeface="Arial" panose="020B0604020202020204" pitchFamily="34" charset="0"/>
              </a:rPr>
              <a:t>：</a:t>
            </a:r>
            <a:r>
              <a:rPr lang="en-US" altLang="ja-JP" sz="1800" b="0" i="0" u="none" strike="noStrike" dirty="0">
                <a:solidFill>
                  <a:srgbClr val="000000"/>
                </a:solidFill>
                <a:effectLst/>
                <a:latin typeface="Arial" panose="020B0604020202020204" pitchFamily="34" charset="0"/>
              </a:rPr>
              <a:t>1910</a:t>
            </a:r>
            <a:r>
              <a:rPr lang="ja-JP" altLang="en-US" sz="1800" b="0" i="0" u="none" strike="noStrike" dirty="0">
                <a:solidFill>
                  <a:srgbClr val="000000"/>
                </a:solidFill>
                <a:effectLst/>
                <a:latin typeface="Arial" panose="020B0604020202020204" pitchFamily="34" charset="0"/>
              </a:rPr>
              <a:t>年から</a:t>
            </a:r>
            <a:r>
              <a:rPr lang="en-US" altLang="ja-JP" sz="1800" b="0" i="0" u="none" strike="noStrike" dirty="0">
                <a:solidFill>
                  <a:srgbClr val="000000"/>
                </a:solidFill>
                <a:effectLst/>
                <a:latin typeface="Arial" panose="020B0604020202020204" pitchFamily="34" charset="0"/>
              </a:rPr>
              <a:t>2010</a:t>
            </a:r>
            <a:r>
              <a:rPr lang="ja-JP" altLang="en-US" sz="1800" b="0" i="0" u="none" strike="noStrike" dirty="0">
                <a:solidFill>
                  <a:srgbClr val="000000"/>
                </a:solidFill>
                <a:effectLst/>
                <a:latin typeface="Arial" panose="020B0604020202020204" pitchFamily="34" charset="0"/>
              </a:rPr>
              <a:t>年までの気温、太陽黒点、森林面積、工業生産高を含むデータセット</a:t>
            </a:r>
            <a:endParaRPr lang="en-US" altLang="ja-JP" sz="1800" b="0" i="0" u="none" strike="noStrike" dirty="0">
              <a:solidFill>
                <a:srgbClr val="000000"/>
              </a:solidFill>
              <a:effectLst/>
              <a:latin typeface="Arial" panose="020B0604020202020204" pitchFamily="34" charset="0"/>
            </a:endParaRPr>
          </a:p>
          <a:p>
            <a:r>
              <a:rPr lang="ja-JP" altLang="en-US" dirty="0">
                <a:solidFill>
                  <a:srgbClr val="000000"/>
                </a:solidFill>
                <a:latin typeface="Arial" panose="020B0604020202020204" pitchFamily="34" charset="0"/>
              </a:rPr>
              <a:t>　　の可視化を行ってください。</a:t>
            </a:r>
            <a:endParaRPr lang="ja-JP" altLang="en-US" dirty="0"/>
          </a:p>
        </p:txBody>
      </p:sp>
      <p:sp>
        <p:nvSpPr>
          <p:cNvPr id="6" name="テキスト ボックス 5">
            <a:extLst>
              <a:ext uri="{FF2B5EF4-FFF2-40B4-BE49-F238E27FC236}">
                <a16:creationId xmlns:a16="http://schemas.microsoft.com/office/drawing/2014/main" id="{562DC5B8-E5A6-FDB5-A5AF-D6A2D1F23403}"/>
              </a:ext>
            </a:extLst>
          </p:cNvPr>
          <p:cNvSpPr txBox="1"/>
          <p:nvPr/>
        </p:nvSpPr>
        <p:spPr>
          <a:xfrm>
            <a:off x="588819" y="1990497"/>
            <a:ext cx="6220690" cy="369332"/>
          </a:xfrm>
          <a:prstGeom prst="rect">
            <a:avLst/>
          </a:prstGeom>
          <a:noFill/>
        </p:spPr>
        <p:txBody>
          <a:bodyPr wrap="square">
            <a:spAutoFit/>
          </a:bodyPr>
          <a:lstStyle/>
          <a:p>
            <a:r>
              <a:rPr lang="en-US" altLang="ja-JP" sz="1800" dirty="0"/>
              <a:t>B3_enshuukadai_01.py</a:t>
            </a:r>
            <a:r>
              <a:rPr lang="ja-JP" altLang="en-US" sz="1800" dirty="0"/>
              <a:t>を実行してください</a:t>
            </a:r>
            <a:endParaRPr lang="ja-JP" altLang="en-US" dirty="0"/>
          </a:p>
        </p:txBody>
      </p:sp>
      <p:pic>
        <p:nvPicPr>
          <p:cNvPr id="8" name="図 7">
            <a:extLst>
              <a:ext uri="{FF2B5EF4-FFF2-40B4-BE49-F238E27FC236}">
                <a16:creationId xmlns:a16="http://schemas.microsoft.com/office/drawing/2014/main" id="{04F2B7AA-38EE-11E9-EF26-6D1C36B9AFEF}"/>
              </a:ext>
            </a:extLst>
          </p:cNvPr>
          <p:cNvPicPr>
            <a:picLocks noChangeAspect="1"/>
          </p:cNvPicPr>
          <p:nvPr/>
        </p:nvPicPr>
        <p:blipFill>
          <a:blip r:embed="rId2"/>
          <a:stretch>
            <a:fillRect/>
          </a:stretch>
        </p:blipFill>
        <p:spPr>
          <a:xfrm>
            <a:off x="588819" y="2618662"/>
            <a:ext cx="6006303" cy="3985491"/>
          </a:xfrm>
          <a:prstGeom prst="rect">
            <a:avLst/>
          </a:prstGeom>
        </p:spPr>
      </p:pic>
      <p:pic>
        <p:nvPicPr>
          <p:cNvPr id="11" name="図 10">
            <a:extLst>
              <a:ext uri="{FF2B5EF4-FFF2-40B4-BE49-F238E27FC236}">
                <a16:creationId xmlns:a16="http://schemas.microsoft.com/office/drawing/2014/main" id="{C8F95D10-15EF-603A-A91D-56096938FF90}"/>
              </a:ext>
            </a:extLst>
          </p:cNvPr>
          <p:cNvPicPr>
            <a:picLocks noChangeAspect="1"/>
          </p:cNvPicPr>
          <p:nvPr/>
        </p:nvPicPr>
        <p:blipFill>
          <a:blip r:embed="rId3"/>
          <a:stretch>
            <a:fillRect/>
          </a:stretch>
        </p:blipFill>
        <p:spPr>
          <a:xfrm>
            <a:off x="6809509" y="2872477"/>
            <a:ext cx="4793672" cy="3701719"/>
          </a:xfrm>
          <a:prstGeom prst="rect">
            <a:avLst/>
          </a:prstGeom>
        </p:spPr>
      </p:pic>
    </p:spTree>
    <p:extLst>
      <p:ext uri="{BB962C8B-B14F-4D97-AF65-F5344CB8AC3E}">
        <p14:creationId xmlns:p14="http://schemas.microsoft.com/office/powerpoint/2010/main" val="1660889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3DD1AE47-F0DA-2693-9E82-D3D3A496BBE0}"/>
              </a:ext>
            </a:extLst>
          </p:cNvPr>
          <p:cNvSpPr/>
          <p:nvPr/>
        </p:nvSpPr>
        <p:spPr>
          <a:xfrm>
            <a:off x="79664" y="774026"/>
            <a:ext cx="11892377" cy="1884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3</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C1-4</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C8C13E8-0DFF-F742-B52E-68FB64DC8FC5}"/>
              </a:ext>
            </a:extLst>
          </p:cNvPr>
          <p:cNvSpPr txBox="1"/>
          <p:nvPr/>
        </p:nvSpPr>
        <p:spPr>
          <a:xfrm>
            <a:off x="127000" y="808334"/>
            <a:ext cx="12065000" cy="1754326"/>
          </a:xfrm>
          <a:prstGeom prst="rect">
            <a:avLst/>
          </a:prstGeom>
          <a:noFill/>
        </p:spPr>
        <p:txBody>
          <a:bodyPr wrap="square">
            <a:spAutoFit/>
          </a:bodyPr>
          <a:lstStyle/>
          <a:p>
            <a:pPr rtl="0">
              <a:spcBef>
                <a:spcPts val="0"/>
              </a:spcBef>
              <a:spcAft>
                <a:spcPts val="0"/>
              </a:spcAft>
            </a:pPr>
            <a:r>
              <a:rPr lang="ja-JP" altLang="en-US" sz="1800" b="1" i="0" u="none" strike="noStrike" dirty="0">
                <a:solidFill>
                  <a:srgbClr val="000000"/>
                </a:solidFill>
                <a:effectLst/>
                <a:latin typeface="Arial" panose="020B0604020202020204" pitchFamily="34" charset="0"/>
              </a:rPr>
              <a:t>吸光度データの線形回帰</a:t>
            </a:r>
            <a:endParaRPr lang="en-US" altLang="ja-JP" sz="1800" b="1" i="0" u="none" strike="noStrike" dirty="0">
              <a:solidFill>
                <a:srgbClr val="000000"/>
              </a:solidFill>
              <a:effectLst/>
              <a:latin typeface="Arial" panose="020B0604020202020204" pitchFamily="34" charset="0"/>
            </a:endParaRPr>
          </a:p>
          <a:p>
            <a:pPr rtl="0">
              <a:spcBef>
                <a:spcPts val="0"/>
              </a:spcBef>
              <a:spcAft>
                <a:spcPts val="0"/>
              </a:spcAft>
            </a:pPr>
            <a:r>
              <a:rPr lang="ja-JP" altLang="en-US" dirty="0"/>
              <a:t>　</a:t>
            </a:r>
            <a:r>
              <a:rPr lang="ja-JP" altLang="en-US" sz="1800" b="0" i="0" u="none" strike="noStrike" dirty="0">
                <a:solidFill>
                  <a:srgbClr val="000000"/>
                </a:solidFill>
                <a:effectLst/>
                <a:latin typeface="Arial" panose="020B0604020202020204" pitchFamily="34" charset="0"/>
              </a:rPr>
              <a:t>吸光度データに対して線形回帰を行い、回帰式を求めてください。実験データは以下のものを用いてください．</a:t>
            </a:r>
            <a:endParaRPr lang="ja-JP" altLang="en-US" b="0" dirty="0">
              <a:effectLst/>
            </a:endParaRPr>
          </a:p>
          <a:p>
            <a:pPr rtl="0">
              <a:spcBef>
                <a:spcPts val="0"/>
              </a:spcBef>
              <a:spcAft>
                <a:spcPts val="0"/>
              </a:spcAft>
            </a:pPr>
            <a:r>
              <a:rPr lang="ja-JP" altLang="en-US" sz="1800" b="0" i="0" u="none" strike="noStrike" dirty="0">
                <a:solidFill>
                  <a:srgbClr val="000000"/>
                </a:solidFill>
                <a:effectLst/>
                <a:latin typeface="Arial" panose="020B0604020202020204" pitchFamily="34" charset="0"/>
              </a:rPr>
              <a:t>・</a:t>
            </a:r>
            <a:r>
              <a:rPr lang="en-US" altLang="ja-JP" sz="1800" b="0" i="0" u="none" strike="noStrike" dirty="0">
                <a:solidFill>
                  <a:srgbClr val="000000"/>
                </a:solidFill>
                <a:effectLst/>
                <a:latin typeface="Arial" panose="020B0604020202020204" pitchFamily="34" charset="0"/>
              </a:rPr>
              <a:t>'Concentration (mol/L)': [0.1, 0.2, 0.3, 0.4, 0.5],</a:t>
            </a:r>
            <a:endParaRPr lang="ja-JP" altLang="en-US" b="0" dirty="0">
              <a:effectLst/>
            </a:endParaRPr>
          </a:p>
          <a:p>
            <a:pPr rtl="0">
              <a:spcBef>
                <a:spcPts val="0"/>
              </a:spcBef>
              <a:spcAft>
                <a:spcPts val="0"/>
              </a:spcAft>
            </a:pPr>
            <a:r>
              <a:rPr lang="ja-JP" altLang="en-US" sz="1800" b="0" i="0" u="none" strike="noStrike" dirty="0">
                <a:solidFill>
                  <a:srgbClr val="000000"/>
                </a:solidFill>
                <a:effectLst/>
                <a:latin typeface="Arial" panose="020B0604020202020204" pitchFamily="34" charset="0"/>
              </a:rPr>
              <a:t>・</a:t>
            </a:r>
            <a:r>
              <a:rPr lang="en-US" altLang="ja-JP" sz="1800" b="0" i="0" u="none" strike="noStrike" dirty="0">
                <a:solidFill>
                  <a:srgbClr val="000000"/>
                </a:solidFill>
                <a:effectLst/>
                <a:latin typeface="Arial" panose="020B0604020202020204" pitchFamily="34" charset="0"/>
              </a:rPr>
              <a:t>'Absorbance': [0.15, 0.30, 0.45, 0.60, 0.75]</a:t>
            </a:r>
            <a:endParaRPr lang="ja-JP" altLang="en-US" b="0" dirty="0">
              <a:effectLst/>
            </a:endParaRPr>
          </a:p>
          <a:p>
            <a:br>
              <a:rPr lang="ja-JP" altLang="en-US" dirty="0"/>
            </a:br>
            <a:endParaRPr lang="ja-JP" altLang="en-US" dirty="0"/>
          </a:p>
        </p:txBody>
      </p:sp>
      <p:sp>
        <p:nvSpPr>
          <p:cNvPr id="5" name="テキスト ボックス 4">
            <a:extLst>
              <a:ext uri="{FF2B5EF4-FFF2-40B4-BE49-F238E27FC236}">
                <a16:creationId xmlns:a16="http://schemas.microsoft.com/office/drawing/2014/main" id="{93A44A05-785E-8DD1-BED1-5EE49C7D2EF5}"/>
              </a:ext>
            </a:extLst>
          </p:cNvPr>
          <p:cNvSpPr txBox="1"/>
          <p:nvPr/>
        </p:nvSpPr>
        <p:spPr>
          <a:xfrm>
            <a:off x="394855" y="2193328"/>
            <a:ext cx="6220690" cy="369332"/>
          </a:xfrm>
          <a:prstGeom prst="rect">
            <a:avLst/>
          </a:prstGeom>
          <a:noFill/>
        </p:spPr>
        <p:txBody>
          <a:bodyPr wrap="square">
            <a:spAutoFit/>
          </a:bodyPr>
          <a:lstStyle/>
          <a:p>
            <a:r>
              <a:rPr kumimoji="1" lang="en-US" altLang="ja-JP" sz="1800" dirty="0"/>
              <a:t>C1_enshuukadai_04.py</a:t>
            </a:r>
            <a:r>
              <a:rPr kumimoji="1" lang="ja-JP" altLang="en-US" sz="1800" dirty="0"/>
              <a:t>を実行してください。</a:t>
            </a:r>
            <a:endParaRPr kumimoji="1" lang="en-US" altLang="ja-JP" sz="1800" dirty="0"/>
          </a:p>
        </p:txBody>
      </p:sp>
      <p:pic>
        <p:nvPicPr>
          <p:cNvPr id="9" name="図 8">
            <a:extLst>
              <a:ext uri="{FF2B5EF4-FFF2-40B4-BE49-F238E27FC236}">
                <a16:creationId xmlns:a16="http://schemas.microsoft.com/office/drawing/2014/main" id="{EA1FE149-6BB9-AFD9-FEAD-230287476578}"/>
              </a:ext>
            </a:extLst>
          </p:cNvPr>
          <p:cNvPicPr>
            <a:picLocks noChangeAspect="1"/>
          </p:cNvPicPr>
          <p:nvPr/>
        </p:nvPicPr>
        <p:blipFill>
          <a:blip r:embed="rId2"/>
          <a:stretch>
            <a:fillRect/>
          </a:stretch>
        </p:blipFill>
        <p:spPr>
          <a:xfrm>
            <a:off x="1054406" y="2883120"/>
            <a:ext cx="4901587" cy="3530159"/>
          </a:xfrm>
          <a:prstGeom prst="rect">
            <a:avLst/>
          </a:prstGeom>
        </p:spPr>
      </p:pic>
    </p:spTree>
    <p:extLst>
      <p:ext uri="{BB962C8B-B14F-4D97-AF65-F5344CB8AC3E}">
        <p14:creationId xmlns:p14="http://schemas.microsoft.com/office/powerpoint/2010/main" val="219838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6BE9EF45-0541-B432-00D9-756288D6D0C5}"/>
              </a:ext>
            </a:extLst>
          </p:cNvPr>
          <p:cNvSpPr/>
          <p:nvPr/>
        </p:nvSpPr>
        <p:spPr>
          <a:xfrm>
            <a:off x="79664" y="774026"/>
            <a:ext cx="11864097" cy="162299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4</a:t>
            </a:r>
            <a:r>
              <a:rPr lang="ja-JP" altLang="en-US" dirty="0">
                <a:solidFill>
                  <a:schemeClr val="bg1"/>
                </a:solidFill>
                <a:latin typeface="ＭＳ ゴシック" panose="020B0609070205080204" pitchFamily="49" charset="-128"/>
                <a:ea typeface="ＭＳ ゴシック" panose="020B0609070205080204" pitchFamily="49" charset="-128"/>
              </a:rPr>
              <a:t>　</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C8C13E8-0DFF-F742-B52E-68FB64DC8FC5}"/>
              </a:ext>
            </a:extLst>
          </p:cNvPr>
          <p:cNvSpPr txBox="1"/>
          <p:nvPr/>
        </p:nvSpPr>
        <p:spPr>
          <a:xfrm>
            <a:off x="127000" y="808334"/>
            <a:ext cx="12065000" cy="954107"/>
          </a:xfrm>
          <a:prstGeom prst="rect">
            <a:avLst/>
          </a:prstGeom>
          <a:noFill/>
        </p:spPr>
        <p:txBody>
          <a:bodyPr wrap="square">
            <a:spAutoFit/>
          </a:bodyPr>
          <a:lstStyle/>
          <a:p>
            <a:r>
              <a:rPr lang="en-US" altLang="ja-JP" sz="2000" dirty="0"/>
              <a:t>B3</a:t>
            </a:r>
            <a:r>
              <a:rPr lang="ja-JP" altLang="en-US" sz="2000" dirty="0"/>
              <a:t>演習課題</a:t>
            </a:r>
            <a:r>
              <a:rPr lang="en-US" altLang="ja-JP" sz="2000" dirty="0"/>
              <a:t>01</a:t>
            </a:r>
            <a:r>
              <a:rPr lang="ja-JP" altLang="en-US" sz="2000" dirty="0"/>
              <a:t>で用いたデータに対して、</a:t>
            </a:r>
            <a:r>
              <a:rPr lang="en-US" altLang="ja-JP" sz="2000" dirty="0"/>
              <a:t>C1</a:t>
            </a:r>
            <a:r>
              <a:rPr lang="ja-JP" altLang="en-US" sz="2000" dirty="0"/>
              <a:t>演習課題</a:t>
            </a:r>
            <a:r>
              <a:rPr lang="en-US" altLang="ja-JP" sz="2000" dirty="0"/>
              <a:t>04</a:t>
            </a:r>
            <a:r>
              <a:rPr lang="ja-JP" altLang="en-US" sz="2000" dirty="0"/>
              <a:t>を参考に</a:t>
            </a:r>
            <a:r>
              <a:rPr kumimoji="1" lang="ja-JP" altLang="en-US" sz="2000" dirty="0"/>
              <a:t>気温を年で線形回帰してください。</a:t>
            </a:r>
            <a:endParaRPr kumimoji="1" lang="en-US" altLang="ja-JP" sz="2000" dirty="0"/>
          </a:p>
          <a:p>
            <a:br>
              <a:rPr lang="ja-JP" altLang="en-US" dirty="0"/>
            </a:br>
            <a:endParaRPr lang="ja-JP" altLang="en-US" dirty="0"/>
          </a:p>
        </p:txBody>
      </p:sp>
      <p:pic>
        <p:nvPicPr>
          <p:cNvPr id="6" name="図 5">
            <a:extLst>
              <a:ext uri="{FF2B5EF4-FFF2-40B4-BE49-F238E27FC236}">
                <a16:creationId xmlns:a16="http://schemas.microsoft.com/office/drawing/2014/main" id="{2C514ED2-4D67-9D5A-0980-25992897256B}"/>
              </a:ext>
            </a:extLst>
          </p:cNvPr>
          <p:cNvPicPr>
            <a:picLocks noChangeAspect="1"/>
          </p:cNvPicPr>
          <p:nvPr/>
        </p:nvPicPr>
        <p:blipFill>
          <a:blip r:embed="rId2"/>
          <a:stretch>
            <a:fillRect/>
          </a:stretch>
        </p:blipFill>
        <p:spPr>
          <a:xfrm>
            <a:off x="0" y="2861224"/>
            <a:ext cx="8929336" cy="3914673"/>
          </a:xfrm>
          <a:prstGeom prst="rect">
            <a:avLst/>
          </a:prstGeom>
        </p:spPr>
      </p:pic>
      <p:sp>
        <p:nvSpPr>
          <p:cNvPr id="8" name="テキスト ボックス 7">
            <a:extLst>
              <a:ext uri="{FF2B5EF4-FFF2-40B4-BE49-F238E27FC236}">
                <a16:creationId xmlns:a16="http://schemas.microsoft.com/office/drawing/2014/main" id="{1DAC7A93-0FCE-2799-40F7-BD3C352FF028}"/>
              </a:ext>
            </a:extLst>
          </p:cNvPr>
          <p:cNvSpPr txBox="1"/>
          <p:nvPr/>
        </p:nvSpPr>
        <p:spPr>
          <a:xfrm>
            <a:off x="441036" y="1605023"/>
            <a:ext cx="8730673" cy="707886"/>
          </a:xfrm>
          <a:prstGeom prst="rect">
            <a:avLst/>
          </a:prstGeom>
          <a:noFill/>
        </p:spPr>
        <p:txBody>
          <a:bodyPr wrap="square">
            <a:spAutoFit/>
          </a:bodyPr>
          <a:lstStyle/>
          <a:p>
            <a:r>
              <a:rPr lang="en-US" altLang="ja-JP" sz="2000" dirty="0"/>
              <a:t>pandas</a:t>
            </a:r>
            <a:r>
              <a:rPr lang="ja-JP" altLang="en-US" sz="2000" dirty="0"/>
              <a:t>のデータフレーム（</a:t>
            </a:r>
            <a:r>
              <a:rPr lang="en-US" altLang="ja-JP" sz="2000" dirty="0"/>
              <a:t>data[‘Year‘]</a:t>
            </a:r>
            <a:r>
              <a:rPr lang="ja-JP" altLang="en-US" sz="2000" dirty="0"/>
              <a:t>は</a:t>
            </a:r>
            <a:r>
              <a:rPr lang="en-US" altLang="ja-JP" sz="2000" dirty="0"/>
              <a:t>data[’Year’].</a:t>
            </a:r>
            <a:r>
              <a:rPr lang="en-US" altLang="ja-JP" sz="2000" dirty="0" err="1"/>
              <a:t>to_numpy</a:t>
            </a:r>
            <a:r>
              <a:rPr lang="en-US" altLang="ja-JP" sz="2000" dirty="0"/>
              <a:t>()</a:t>
            </a:r>
            <a:r>
              <a:rPr lang="ja-JP" altLang="en-US" sz="2000" dirty="0"/>
              <a:t>で</a:t>
            </a:r>
            <a:r>
              <a:rPr lang="en-US" altLang="ja-JP" sz="2000" dirty="0" err="1"/>
              <a:t>numpy</a:t>
            </a:r>
            <a:r>
              <a:rPr lang="ja-JP" altLang="en-US" sz="2000" dirty="0"/>
              <a:t>配列</a:t>
            </a:r>
            <a:r>
              <a:rPr lang="en-US" altLang="ja-JP" sz="2000" dirty="0"/>
              <a:t>(</a:t>
            </a:r>
            <a:r>
              <a:rPr lang="en-US" altLang="ja-JP" sz="2000" dirty="0" err="1"/>
              <a:t>np.array</a:t>
            </a:r>
            <a:r>
              <a:rPr lang="en-US" altLang="ja-JP" sz="2000" dirty="0"/>
              <a:t>([1910,1911,…]))</a:t>
            </a:r>
            <a:r>
              <a:rPr lang="ja-JP" altLang="en-US" sz="2000" dirty="0"/>
              <a:t>に変換できます。</a:t>
            </a:r>
          </a:p>
        </p:txBody>
      </p:sp>
      <p:sp>
        <p:nvSpPr>
          <p:cNvPr id="11" name="テキスト ボックス 10">
            <a:extLst>
              <a:ext uri="{FF2B5EF4-FFF2-40B4-BE49-F238E27FC236}">
                <a16:creationId xmlns:a16="http://schemas.microsoft.com/office/drawing/2014/main" id="{1D33F710-7454-C121-526E-72A5C308A8AA}"/>
              </a:ext>
            </a:extLst>
          </p:cNvPr>
          <p:cNvSpPr txBox="1"/>
          <p:nvPr/>
        </p:nvSpPr>
        <p:spPr>
          <a:xfrm>
            <a:off x="441036" y="1230841"/>
            <a:ext cx="6591360" cy="369332"/>
          </a:xfrm>
          <a:prstGeom prst="rect">
            <a:avLst/>
          </a:prstGeom>
          <a:noFill/>
        </p:spPr>
        <p:txBody>
          <a:bodyPr wrap="square">
            <a:spAutoFit/>
          </a:bodyPr>
          <a:lstStyle/>
          <a:p>
            <a:r>
              <a:rPr lang="en-US" altLang="ja-JP" sz="1800" dirty="0"/>
              <a:t>B3_enshuukadai_01.py</a:t>
            </a:r>
            <a:r>
              <a:rPr lang="ja-JP" altLang="en-US" dirty="0"/>
              <a:t>の最後にコードを追加してください</a:t>
            </a:r>
          </a:p>
        </p:txBody>
      </p:sp>
      <p:pic>
        <p:nvPicPr>
          <p:cNvPr id="13" name="図 12">
            <a:extLst>
              <a:ext uri="{FF2B5EF4-FFF2-40B4-BE49-F238E27FC236}">
                <a16:creationId xmlns:a16="http://schemas.microsoft.com/office/drawing/2014/main" id="{C5ED119C-C573-8FDF-C435-F4817A6ACA99}"/>
              </a:ext>
            </a:extLst>
          </p:cNvPr>
          <p:cNvPicPr>
            <a:picLocks noChangeAspect="1"/>
          </p:cNvPicPr>
          <p:nvPr/>
        </p:nvPicPr>
        <p:blipFill>
          <a:blip r:embed="rId3"/>
          <a:stretch>
            <a:fillRect/>
          </a:stretch>
        </p:blipFill>
        <p:spPr>
          <a:xfrm>
            <a:off x="8834894" y="4300218"/>
            <a:ext cx="3357106" cy="2380805"/>
          </a:xfrm>
          <a:prstGeom prst="rect">
            <a:avLst/>
          </a:prstGeom>
        </p:spPr>
      </p:pic>
      <p:sp>
        <p:nvSpPr>
          <p:cNvPr id="15" name="テキスト ボックス 14">
            <a:extLst>
              <a:ext uri="{FF2B5EF4-FFF2-40B4-BE49-F238E27FC236}">
                <a16:creationId xmlns:a16="http://schemas.microsoft.com/office/drawing/2014/main" id="{D83F4976-E42A-04E8-F2FA-62C4BB4EEF2F}"/>
              </a:ext>
            </a:extLst>
          </p:cNvPr>
          <p:cNvSpPr txBox="1"/>
          <p:nvPr/>
        </p:nvSpPr>
        <p:spPr>
          <a:xfrm>
            <a:off x="9381838" y="3653887"/>
            <a:ext cx="6220690" cy="646331"/>
          </a:xfrm>
          <a:prstGeom prst="rect">
            <a:avLst/>
          </a:prstGeom>
          <a:noFill/>
        </p:spPr>
        <p:txBody>
          <a:bodyPr wrap="square">
            <a:spAutoFit/>
          </a:bodyPr>
          <a:lstStyle/>
          <a:p>
            <a:r>
              <a:rPr lang="ja-JP" altLang="en-US" dirty="0"/>
              <a:t>Regression Equation:</a:t>
            </a:r>
            <a:endParaRPr lang="en-US" altLang="ja-JP" dirty="0"/>
          </a:p>
          <a:p>
            <a:r>
              <a:rPr lang="ja-JP" altLang="en-US" dirty="0"/>
              <a:t> y = 0.020x + -25.055</a:t>
            </a:r>
          </a:p>
        </p:txBody>
      </p:sp>
    </p:spTree>
    <p:extLst>
      <p:ext uri="{BB962C8B-B14F-4D97-AF65-F5344CB8AC3E}">
        <p14:creationId xmlns:p14="http://schemas.microsoft.com/office/powerpoint/2010/main" val="328842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正方形/長方形 26">
            <a:extLst>
              <a:ext uri="{FF2B5EF4-FFF2-40B4-BE49-F238E27FC236}">
                <a16:creationId xmlns:a16="http://schemas.microsoft.com/office/drawing/2014/main" id="{D080015B-DA3F-6F4A-4285-CF6EB6620C6F}"/>
              </a:ext>
            </a:extLst>
          </p:cNvPr>
          <p:cNvSpPr/>
          <p:nvPr/>
        </p:nvSpPr>
        <p:spPr>
          <a:xfrm>
            <a:off x="79664" y="774026"/>
            <a:ext cx="11985336" cy="12766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5</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C3-11</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8C8C13E8-0DFF-F742-B52E-68FB64DC8FC5}"/>
              </a:ext>
            </a:extLst>
          </p:cNvPr>
          <p:cNvSpPr txBox="1"/>
          <p:nvPr/>
        </p:nvSpPr>
        <p:spPr>
          <a:xfrm>
            <a:off x="127000" y="808334"/>
            <a:ext cx="12065000" cy="2031325"/>
          </a:xfrm>
          <a:prstGeom prst="rect">
            <a:avLst/>
          </a:prstGeom>
          <a:noFill/>
        </p:spPr>
        <p:txBody>
          <a:bodyPr wrap="square">
            <a:spAutoFit/>
          </a:bodyPr>
          <a:lstStyle/>
          <a:p>
            <a:pPr rtl="0">
              <a:spcBef>
                <a:spcPts val="0"/>
              </a:spcBef>
              <a:spcAft>
                <a:spcPts val="0"/>
              </a:spcAft>
            </a:pPr>
            <a:r>
              <a:rPr lang="ja-JP" altLang="en-US" sz="1800" b="1" i="0" u="none" strike="noStrike" dirty="0">
                <a:solidFill>
                  <a:srgbClr val="000000"/>
                </a:solidFill>
                <a:effectLst/>
                <a:latin typeface="Arial" panose="020B0604020202020204" pitchFamily="34" charset="0"/>
              </a:rPr>
              <a:t>１１．液体クロマトグラフィーデータに基づく保持時間の予測モデル作成</a:t>
            </a:r>
            <a:endParaRPr lang="ja-JP" altLang="en-US" b="0" dirty="0">
              <a:effectLst/>
            </a:endParaRPr>
          </a:p>
          <a:p>
            <a:pPr rtl="0">
              <a:spcBef>
                <a:spcPts val="0"/>
              </a:spcBef>
              <a:spcAft>
                <a:spcPts val="0"/>
              </a:spcAft>
            </a:pPr>
            <a:r>
              <a:rPr lang="ja-JP" altLang="en-US" dirty="0"/>
              <a:t>　</a:t>
            </a:r>
            <a:r>
              <a:rPr lang="ja-JP" altLang="en-US" sz="1800" b="0" i="0" u="none" strike="noStrike" dirty="0">
                <a:solidFill>
                  <a:srgbClr val="000000"/>
                </a:solidFill>
                <a:effectLst/>
                <a:latin typeface="Arial" panose="020B0604020202020204" pitchFamily="34" charset="0"/>
              </a:rPr>
              <a:t>データセットを読み込み、保持時間を目的変数とし、ランダムフォレストモデルをトレーニングデータで訓練し、テストデータで評価してください。評価指標として、平均二乗誤差（</a:t>
            </a:r>
            <a:r>
              <a:rPr lang="en-US" altLang="ja-JP" sz="1800" b="0" i="0" u="none" strike="noStrike" dirty="0">
                <a:solidFill>
                  <a:srgbClr val="000000"/>
                </a:solidFill>
                <a:effectLst/>
                <a:latin typeface="Arial" panose="020B0604020202020204" pitchFamily="34" charset="0"/>
              </a:rPr>
              <a:t>MSE</a:t>
            </a:r>
            <a:r>
              <a:rPr lang="ja-JP" altLang="en-US" sz="1800" b="0" i="0" u="none" strike="noStrike" dirty="0">
                <a:solidFill>
                  <a:srgbClr val="000000"/>
                </a:solidFill>
                <a:effectLst/>
                <a:latin typeface="Arial" panose="020B0604020202020204" pitchFamily="34" charset="0"/>
              </a:rPr>
              <a:t>）と決定係数（</a:t>
            </a:r>
            <a:r>
              <a:rPr lang="en-US" altLang="ja-JP" sz="1800" b="0" i="0" u="none" strike="noStrike" dirty="0">
                <a:solidFill>
                  <a:srgbClr val="000000"/>
                </a:solidFill>
                <a:effectLst/>
                <a:latin typeface="Arial" panose="020B0604020202020204" pitchFamily="34" charset="0"/>
              </a:rPr>
              <a:t>R²</a:t>
            </a:r>
            <a:r>
              <a:rPr lang="ja-JP" altLang="en-US" sz="1800" b="0" i="0" u="none" strike="noStrike" dirty="0">
                <a:solidFill>
                  <a:srgbClr val="000000"/>
                </a:solidFill>
                <a:effectLst/>
                <a:latin typeface="Arial" panose="020B0604020202020204" pitchFamily="34" charset="0"/>
              </a:rPr>
              <a:t>）を報告してください。</a:t>
            </a:r>
            <a:endParaRPr lang="ja-JP" altLang="en-US" b="0" dirty="0">
              <a:effectLst/>
            </a:endParaRPr>
          </a:p>
          <a:p>
            <a:pPr rtl="0">
              <a:spcBef>
                <a:spcPts val="0"/>
              </a:spcBef>
              <a:spcAft>
                <a:spcPts val="0"/>
              </a:spcAft>
            </a:pPr>
            <a:r>
              <a:rPr lang="ja-JP" altLang="en-US" sz="1800" b="0" i="0" u="none" strike="noStrike" dirty="0">
                <a:solidFill>
                  <a:srgbClr val="000000"/>
                </a:solidFill>
                <a:effectLst/>
                <a:latin typeface="Arial" panose="020B0604020202020204" pitchFamily="34" charset="0"/>
              </a:rPr>
              <a:t>実際の保持時間と予測された保持時間をプロットし、モデルの予測性能を視覚的に評価してください。</a:t>
            </a:r>
            <a:endParaRPr lang="ja-JP" altLang="en-US" b="0" dirty="0">
              <a:effectLst/>
            </a:endParaRPr>
          </a:p>
          <a:p>
            <a:r>
              <a:rPr lang="ja-JP" altLang="en-US" dirty="0"/>
              <a:t>　</a:t>
            </a:r>
            <a:br>
              <a:rPr lang="ja-JP" altLang="en-US" dirty="0"/>
            </a:br>
            <a:br>
              <a:rPr lang="ja-JP" altLang="en-US" dirty="0"/>
            </a:br>
            <a:endParaRPr lang="ja-JP" altLang="en-US" dirty="0"/>
          </a:p>
        </p:txBody>
      </p:sp>
      <p:sp>
        <p:nvSpPr>
          <p:cNvPr id="5" name="テキスト ボックス 4">
            <a:extLst>
              <a:ext uri="{FF2B5EF4-FFF2-40B4-BE49-F238E27FC236}">
                <a16:creationId xmlns:a16="http://schemas.microsoft.com/office/drawing/2014/main" id="{93A44A05-785E-8DD1-BED1-5EE49C7D2EF5}"/>
              </a:ext>
            </a:extLst>
          </p:cNvPr>
          <p:cNvSpPr txBox="1"/>
          <p:nvPr/>
        </p:nvSpPr>
        <p:spPr>
          <a:xfrm>
            <a:off x="127000" y="2055214"/>
            <a:ext cx="6220690" cy="369332"/>
          </a:xfrm>
          <a:prstGeom prst="rect">
            <a:avLst/>
          </a:prstGeom>
          <a:noFill/>
        </p:spPr>
        <p:txBody>
          <a:bodyPr wrap="square">
            <a:spAutoFit/>
          </a:bodyPr>
          <a:lstStyle/>
          <a:p>
            <a:r>
              <a:rPr kumimoji="1" lang="en-US" altLang="ja-JP" sz="1800" dirty="0"/>
              <a:t>(a)C3_enshuukadai_11.py</a:t>
            </a:r>
            <a:r>
              <a:rPr kumimoji="1" lang="ja-JP" altLang="en-US" sz="1800" dirty="0"/>
              <a:t>を実行してください。</a:t>
            </a:r>
            <a:endParaRPr kumimoji="1" lang="en-US" altLang="ja-JP" sz="1800" dirty="0"/>
          </a:p>
        </p:txBody>
      </p:sp>
      <p:sp>
        <p:nvSpPr>
          <p:cNvPr id="8" name="テキスト ボックス 7">
            <a:extLst>
              <a:ext uri="{FF2B5EF4-FFF2-40B4-BE49-F238E27FC236}">
                <a16:creationId xmlns:a16="http://schemas.microsoft.com/office/drawing/2014/main" id="{17EFB1F6-43BB-598A-F12C-E3E839E0B4E9}"/>
              </a:ext>
            </a:extLst>
          </p:cNvPr>
          <p:cNvSpPr txBox="1"/>
          <p:nvPr/>
        </p:nvSpPr>
        <p:spPr>
          <a:xfrm>
            <a:off x="127000" y="2424546"/>
            <a:ext cx="6057900" cy="1477328"/>
          </a:xfrm>
          <a:prstGeom prst="rect">
            <a:avLst/>
          </a:prstGeom>
          <a:noFill/>
        </p:spPr>
        <p:txBody>
          <a:bodyPr wrap="square">
            <a:spAutoFit/>
          </a:bodyPr>
          <a:lstStyle/>
          <a:p>
            <a:r>
              <a:rPr lang="en-US" altLang="ja-JP" dirty="0"/>
              <a:t>(b)</a:t>
            </a:r>
            <a:r>
              <a:rPr lang="ja-JP" altLang="en-US" dirty="0"/>
              <a:t>ファンデルワールス半径</a:t>
            </a:r>
            <a:r>
              <a:rPr lang="en-US" altLang="ja-JP" dirty="0"/>
              <a:t>/pm,</a:t>
            </a:r>
            <a:r>
              <a:rPr lang="ja-JP" altLang="en-US" dirty="0"/>
              <a:t> HOMO</a:t>
            </a:r>
            <a:r>
              <a:rPr lang="en-US" altLang="ja-JP" dirty="0"/>
              <a:t>/eV , </a:t>
            </a:r>
            <a:r>
              <a:rPr lang="ja-JP" altLang="en-US" dirty="0"/>
              <a:t>LUMO</a:t>
            </a:r>
            <a:r>
              <a:rPr lang="en-US" altLang="ja-JP" dirty="0"/>
              <a:t>/eV , </a:t>
            </a:r>
            <a:r>
              <a:rPr lang="ja-JP" altLang="en-US" dirty="0"/>
              <a:t>酸化還元電位 </a:t>
            </a:r>
            <a:r>
              <a:rPr lang="en-US" altLang="ja-JP" dirty="0"/>
              <a:t>/V,</a:t>
            </a:r>
            <a:r>
              <a:rPr lang="ja-JP" altLang="en-US" dirty="0"/>
              <a:t> 分子量</a:t>
            </a:r>
            <a:r>
              <a:rPr lang="en-US" altLang="ja-JP" dirty="0"/>
              <a:t>,</a:t>
            </a:r>
            <a:r>
              <a:rPr lang="ja-JP" altLang="en-US" dirty="0"/>
              <a:t> 分極率</a:t>
            </a:r>
            <a:r>
              <a:rPr lang="en-US" altLang="ja-JP" dirty="0"/>
              <a:t>, </a:t>
            </a:r>
            <a:r>
              <a:rPr lang="ja-JP" altLang="en-US" dirty="0"/>
              <a:t> pKa</a:t>
            </a:r>
            <a:r>
              <a:rPr lang="en-US" altLang="ja-JP" dirty="0"/>
              <a:t>, </a:t>
            </a:r>
            <a:r>
              <a:rPr lang="ja-JP" altLang="en-US" dirty="0"/>
              <a:t>ベンゼン環の数</a:t>
            </a:r>
            <a:endParaRPr lang="en-US" altLang="ja-JP" dirty="0"/>
          </a:p>
          <a:p>
            <a:r>
              <a:rPr lang="ja-JP" altLang="en-US" dirty="0"/>
              <a:t>が45, -7.3, 2.1, 1.5 ,30 ,0.2 ,50 ,0のデータ</a:t>
            </a:r>
            <a:endParaRPr lang="en-US" altLang="ja-JP" dirty="0"/>
          </a:p>
          <a:p>
            <a:r>
              <a:rPr lang="ja-JP" altLang="en-US" dirty="0"/>
              <a:t>x = np.array([[45, -7.3, 2.1, 1.5 ,30 ,0.2 ,50 ,0]])</a:t>
            </a:r>
          </a:p>
          <a:p>
            <a:r>
              <a:rPr lang="ja-JP" altLang="en-US" dirty="0"/>
              <a:t>の保持時間の予測を行ってください。</a:t>
            </a:r>
          </a:p>
        </p:txBody>
      </p:sp>
      <p:pic>
        <p:nvPicPr>
          <p:cNvPr id="11" name="図 10">
            <a:extLst>
              <a:ext uri="{FF2B5EF4-FFF2-40B4-BE49-F238E27FC236}">
                <a16:creationId xmlns:a16="http://schemas.microsoft.com/office/drawing/2014/main" id="{6C261AAD-2861-A71D-F0E9-1E71B4E34C0D}"/>
              </a:ext>
            </a:extLst>
          </p:cNvPr>
          <p:cNvPicPr>
            <a:picLocks noChangeAspect="1"/>
          </p:cNvPicPr>
          <p:nvPr/>
        </p:nvPicPr>
        <p:blipFill>
          <a:blip r:embed="rId2"/>
          <a:stretch>
            <a:fillRect/>
          </a:stretch>
        </p:blipFill>
        <p:spPr>
          <a:xfrm>
            <a:off x="422563" y="4271205"/>
            <a:ext cx="3909292" cy="2612843"/>
          </a:xfrm>
          <a:prstGeom prst="rect">
            <a:avLst/>
          </a:prstGeom>
        </p:spPr>
      </p:pic>
      <p:pic>
        <p:nvPicPr>
          <p:cNvPr id="13" name="図 12">
            <a:extLst>
              <a:ext uri="{FF2B5EF4-FFF2-40B4-BE49-F238E27FC236}">
                <a16:creationId xmlns:a16="http://schemas.microsoft.com/office/drawing/2014/main" id="{A9A57B4E-E996-EDE7-9B41-5EC8F6D93376}"/>
              </a:ext>
            </a:extLst>
          </p:cNvPr>
          <p:cNvPicPr>
            <a:picLocks noChangeAspect="1"/>
          </p:cNvPicPr>
          <p:nvPr/>
        </p:nvPicPr>
        <p:blipFill>
          <a:blip r:embed="rId3"/>
          <a:stretch>
            <a:fillRect/>
          </a:stretch>
        </p:blipFill>
        <p:spPr>
          <a:xfrm>
            <a:off x="6537613" y="2090809"/>
            <a:ext cx="2726460" cy="1715675"/>
          </a:xfrm>
          <a:prstGeom prst="rect">
            <a:avLst/>
          </a:prstGeom>
        </p:spPr>
      </p:pic>
      <p:sp>
        <p:nvSpPr>
          <p:cNvPr id="15" name="テキスト ボックス 14">
            <a:extLst>
              <a:ext uri="{FF2B5EF4-FFF2-40B4-BE49-F238E27FC236}">
                <a16:creationId xmlns:a16="http://schemas.microsoft.com/office/drawing/2014/main" id="{94D76F96-FA14-8DA3-D629-4BF990AF6568}"/>
              </a:ext>
            </a:extLst>
          </p:cNvPr>
          <p:cNvSpPr txBox="1"/>
          <p:nvPr/>
        </p:nvSpPr>
        <p:spPr>
          <a:xfrm>
            <a:off x="9511146" y="3001434"/>
            <a:ext cx="2394527" cy="369332"/>
          </a:xfrm>
          <a:prstGeom prst="rect">
            <a:avLst/>
          </a:prstGeom>
          <a:noFill/>
        </p:spPr>
        <p:txBody>
          <a:bodyPr wrap="square">
            <a:spAutoFit/>
          </a:bodyPr>
          <a:lstStyle/>
          <a:p>
            <a:r>
              <a:rPr lang="ja-JP" altLang="en-US" dirty="0"/>
              <a:t>MSE: 1.12 R2: 0.95</a:t>
            </a:r>
          </a:p>
        </p:txBody>
      </p:sp>
      <p:sp>
        <p:nvSpPr>
          <p:cNvPr id="17" name="テキスト ボックス 16">
            <a:extLst>
              <a:ext uri="{FF2B5EF4-FFF2-40B4-BE49-F238E27FC236}">
                <a16:creationId xmlns:a16="http://schemas.microsoft.com/office/drawing/2014/main" id="{DA47CAB9-D2DD-53DD-BF42-B306F4921C3C}"/>
              </a:ext>
            </a:extLst>
          </p:cNvPr>
          <p:cNvSpPr txBox="1"/>
          <p:nvPr/>
        </p:nvSpPr>
        <p:spPr>
          <a:xfrm>
            <a:off x="662709" y="3991149"/>
            <a:ext cx="3669146" cy="369332"/>
          </a:xfrm>
          <a:prstGeom prst="rect">
            <a:avLst/>
          </a:prstGeom>
          <a:noFill/>
        </p:spPr>
        <p:txBody>
          <a:bodyPr wrap="square">
            <a:spAutoFit/>
          </a:bodyPr>
          <a:lstStyle/>
          <a:p>
            <a:r>
              <a:rPr lang="ja-JP" altLang="en-US" b="1" u="sng" dirty="0"/>
              <a:t>分子量のヒストグラム</a:t>
            </a:r>
          </a:p>
        </p:txBody>
      </p:sp>
      <p:pic>
        <p:nvPicPr>
          <p:cNvPr id="18" name="図 17">
            <a:extLst>
              <a:ext uri="{FF2B5EF4-FFF2-40B4-BE49-F238E27FC236}">
                <a16:creationId xmlns:a16="http://schemas.microsoft.com/office/drawing/2014/main" id="{4B9EA377-F345-A7B9-1288-D3AB1DCB5B64}"/>
              </a:ext>
            </a:extLst>
          </p:cNvPr>
          <p:cNvPicPr>
            <a:picLocks noChangeAspect="1"/>
          </p:cNvPicPr>
          <p:nvPr/>
        </p:nvPicPr>
        <p:blipFill>
          <a:blip r:embed="rId4"/>
          <a:stretch>
            <a:fillRect/>
          </a:stretch>
        </p:blipFill>
        <p:spPr>
          <a:xfrm>
            <a:off x="4859060" y="4271205"/>
            <a:ext cx="3357106" cy="2380805"/>
          </a:xfrm>
          <a:prstGeom prst="rect">
            <a:avLst/>
          </a:prstGeom>
        </p:spPr>
      </p:pic>
      <p:sp>
        <p:nvSpPr>
          <p:cNvPr id="20" name="テキスト ボックス 19">
            <a:extLst>
              <a:ext uri="{FF2B5EF4-FFF2-40B4-BE49-F238E27FC236}">
                <a16:creationId xmlns:a16="http://schemas.microsoft.com/office/drawing/2014/main" id="{A1F2EF5B-D4A6-8F84-8614-69C54DA79ACF}"/>
              </a:ext>
            </a:extLst>
          </p:cNvPr>
          <p:cNvSpPr txBox="1"/>
          <p:nvPr/>
        </p:nvSpPr>
        <p:spPr>
          <a:xfrm>
            <a:off x="8419256" y="4360481"/>
            <a:ext cx="2851727" cy="923330"/>
          </a:xfrm>
          <a:prstGeom prst="rect">
            <a:avLst/>
          </a:prstGeom>
          <a:noFill/>
        </p:spPr>
        <p:txBody>
          <a:bodyPr wrap="square">
            <a:spAutoFit/>
          </a:bodyPr>
          <a:lstStyle/>
          <a:p>
            <a:r>
              <a:rPr lang="ja-JP" altLang="en-US" dirty="0"/>
              <a:t>y = 0.020x -25.055</a:t>
            </a:r>
            <a:endParaRPr lang="en-US" altLang="ja-JP" dirty="0"/>
          </a:p>
          <a:p>
            <a:r>
              <a:rPr lang="ja-JP" altLang="en-US" dirty="0"/>
              <a:t>なら</a:t>
            </a:r>
            <a:endParaRPr lang="en-US" altLang="ja-JP" dirty="0"/>
          </a:p>
          <a:p>
            <a:r>
              <a:rPr lang="ja-JP" altLang="en-US" dirty="0"/>
              <a:t>西暦</a:t>
            </a:r>
            <a:r>
              <a:rPr lang="en-US" altLang="ja-JP" dirty="0"/>
              <a:t>0</a:t>
            </a:r>
            <a:r>
              <a:rPr lang="ja-JP" altLang="en-US" dirty="0"/>
              <a:t>年の気温は</a:t>
            </a:r>
            <a:r>
              <a:rPr lang="en-US" altLang="ja-JP" dirty="0"/>
              <a:t>-25</a:t>
            </a:r>
            <a:r>
              <a:rPr lang="ja-JP" altLang="en-US" dirty="0"/>
              <a:t>℃？</a:t>
            </a:r>
            <a:endParaRPr lang="en-US" altLang="ja-JP" dirty="0"/>
          </a:p>
        </p:txBody>
      </p:sp>
      <p:cxnSp>
        <p:nvCxnSpPr>
          <p:cNvPr id="22" name="直線矢印コネクタ 21">
            <a:extLst>
              <a:ext uri="{FF2B5EF4-FFF2-40B4-BE49-F238E27FC236}">
                <a16:creationId xmlns:a16="http://schemas.microsoft.com/office/drawing/2014/main" id="{7D960562-12BF-6E4A-83A5-51F1A4C46E00}"/>
              </a:ext>
            </a:extLst>
          </p:cNvPr>
          <p:cNvCxnSpPr/>
          <p:nvPr/>
        </p:nvCxnSpPr>
        <p:spPr>
          <a:xfrm>
            <a:off x="1034473" y="6049666"/>
            <a:ext cx="0" cy="4157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4A642A72-5144-0C18-550D-F97D4F2BF09E}"/>
              </a:ext>
            </a:extLst>
          </p:cNvPr>
          <p:cNvSpPr txBox="1"/>
          <p:nvPr/>
        </p:nvSpPr>
        <p:spPr>
          <a:xfrm>
            <a:off x="812801" y="5640158"/>
            <a:ext cx="701963" cy="369332"/>
          </a:xfrm>
          <a:prstGeom prst="rect">
            <a:avLst/>
          </a:prstGeom>
          <a:noFill/>
        </p:spPr>
        <p:txBody>
          <a:bodyPr wrap="square">
            <a:spAutoFit/>
          </a:bodyPr>
          <a:lstStyle/>
          <a:p>
            <a:r>
              <a:rPr lang="ja-JP" altLang="en-US" dirty="0">
                <a:solidFill>
                  <a:srgbClr val="FF0000"/>
                </a:solidFill>
              </a:rPr>
              <a:t>ここ</a:t>
            </a:r>
          </a:p>
        </p:txBody>
      </p:sp>
      <p:sp>
        <p:nvSpPr>
          <p:cNvPr id="24" name="テキスト ボックス 23">
            <a:extLst>
              <a:ext uri="{FF2B5EF4-FFF2-40B4-BE49-F238E27FC236}">
                <a16:creationId xmlns:a16="http://schemas.microsoft.com/office/drawing/2014/main" id="{4E9456BF-1A35-18AB-448B-7F306185F4DD}"/>
              </a:ext>
            </a:extLst>
          </p:cNvPr>
          <p:cNvSpPr txBox="1"/>
          <p:nvPr/>
        </p:nvSpPr>
        <p:spPr>
          <a:xfrm>
            <a:off x="8216166" y="5563867"/>
            <a:ext cx="3909292" cy="830997"/>
          </a:xfrm>
          <a:prstGeom prst="rect">
            <a:avLst/>
          </a:prstGeom>
          <a:noFill/>
          <a:ln w="28575">
            <a:solidFill>
              <a:srgbClr val="FF0000"/>
            </a:solidFill>
          </a:ln>
        </p:spPr>
        <p:txBody>
          <a:bodyPr wrap="square">
            <a:spAutoFit/>
          </a:bodyPr>
          <a:lstStyle/>
          <a:p>
            <a:r>
              <a:rPr lang="ja-JP" altLang="en-US" sz="2400" dirty="0"/>
              <a:t>学習データが少ないところの予測はできない</a:t>
            </a:r>
            <a:endParaRPr lang="en-US" altLang="ja-JP" sz="2400" dirty="0"/>
          </a:p>
        </p:txBody>
      </p:sp>
      <p:pic>
        <p:nvPicPr>
          <p:cNvPr id="26" name="図 25">
            <a:extLst>
              <a:ext uri="{FF2B5EF4-FFF2-40B4-BE49-F238E27FC236}">
                <a16:creationId xmlns:a16="http://schemas.microsoft.com/office/drawing/2014/main" id="{E13BA800-24D6-92C0-14F4-0917095E41C7}"/>
              </a:ext>
            </a:extLst>
          </p:cNvPr>
          <p:cNvPicPr>
            <a:picLocks noChangeAspect="1"/>
          </p:cNvPicPr>
          <p:nvPr/>
        </p:nvPicPr>
        <p:blipFill>
          <a:blip r:embed="rId5"/>
          <a:stretch>
            <a:fillRect/>
          </a:stretch>
        </p:blipFill>
        <p:spPr>
          <a:xfrm>
            <a:off x="274235" y="2971618"/>
            <a:ext cx="5763429" cy="857370"/>
          </a:xfrm>
          <a:prstGeom prst="rect">
            <a:avLst/>
          </a:prstGeom>
        </p:spPr>
      </p:pic>
    </p:spTree>
    <p:extLst>
      <p:ext uri="{BB962C8B-B14F-4D97-AF65-F5344CB8AC3E}">
        <p14:creationId xmlns:p14="http://schemas.microsoft.com/office/powerpoint/2010/main" val="269003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3" grpId="0"/>
      <p:bldP spid="2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534C58-FB87-1B7B-3930-7C393DCED739}"/>
              </a:ext>
            </a:extLst>
          </p:cNvPr>
          <p:cNvSpPr/>
          <p:nvPr/>
        </p:nvSpPr>
        <p:spPr>
          <a:xfrm>
            <a:off x="79664" y="774026"/>
            <a:ext cx="11789063" cy="27002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6</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C3-2</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61BE2E40-2EB9-709E-E3CF-35A0E95928EF}"/>
              </a:ext>
            </a:extLst>
          </p:cNvPr>
          <p:cNvSpPr txBox="1"/>
          <p:nvPr/>
        </p:nvSpPr>
        <p:spPr>
          <a:xfrm>
            <a:off x="457129" y="2273965"/>
            <a:ext cx="10996438" cy="1200329"/>
          </a:xfrm>
          <a:prstGeom prst="rect">
            <a:avLst/>
          </a:prstGeom>
          <a:noFill/>
        </p:spPr>
        <p:txBody>
          <a:bodyPr wrap="square">
            <a:spAutoFit/>
          </a:bodyPr>
          <a:lstStyle/>
          <a:p>
            <a:r>
              <a:rPr lang="en-US" altLang="ja-JP" sz="1800" dirty="0"/>
              <a:t>(a)C3_enshuukadai_02.py</a:t>
            </a:r>
            <a:r>
              <a:rPr lang="ja-JP" altLang="en-US" sz="1800" dirty="0"/>
              <a:t>を実行してください</a:t>
            </a:r>
            <a:endParaRPr lang="en-US" altLang="ja-JP" sz="1800" dirty="0"/>
          </a:p>
          <a:p>
            <a:r>
              <a:rPr lang="en-US" altLang="ja-JP" dirty="0"/>
              <a:t>(b)</a:t>
            </a:r>
            <a:r>
              <a:rPr lang="ja-JP" altLang="en-US" dirty="0"/>
              <a:t>クラスタリングのような教師なし学習では、学習の正解がありません。</a:t>
            </a:r>
            <a:endParaRPr lang="en-US" altLang="ja-JP" dirty="0"/>
          </a:p>
          <a:p>
            <a:r>
              <a:rPr lang="ja-JP" altLang="en-US" sz="1800" dirty="0"/>
              <a:t>　</a:t>
            </a:r>
            <a:r>
              <a:rPr lang="ja-JP" altLang="en-US" dirty="0"/>
              <a:t> 最適なクラスタリング結果は研究者の目的に応じて変化します。</a:t>
            </a:r>
            <a:endParaRPr lang="en-US" altLang="ja-JP" dirty="0"/>
          </a:p>
          <a:p>
            <a:r>
              <a:rPr lang="ja-JP" altLang="en-US" sz="1800" dirty="0"/>
              <a:t>　 </a:t>
            </a:r>
            <a:r>
              <a:rPr lang="en-US" altLang="ja-JP" sz="1800" dirty="0"/>
              <a:t>(a)</a:t>
            </a:r>
            <a:r>
              <a:rPr lang="ja-JP" altLang="en-US" sz="1800" dirty="0"/>
              <a:t>で得られた（色分けで表示されている）クラスタリング結果が適切か判断してください</a:t>
            </a:r>
            <a:endParaRPr lang="en-US" altLang="ja-JP" sz="1800" dirty="0"/>
          </a:p>
        </p:txBody>
      </p:sp>
      <p:sp>
        <p:nvSpPr>
          <p:cNvPr id="7" name="テキスト ボックス 6">
            <a:extLst>
              <a:ext uri="{FF2B5EF4-FFF2-40B4-BE49-F238E27FC236}">
                <a16:creationId xmlns:a16="http://schemas.microsoft.com/office/drawing/2014/main" id="{DD600170-2379-6FEB-104C-6205555DCC9D}"/>
              </a:ext>
            </a:extLst>
          </p:cNvPr>
          <p:cNvSpPr txBox="1"/>
          <p:nvPr/>
        </p:nvSpPr>
        <p:spPr>
          <a:xfrm>
            <a:off x="101338" y="842855"/>
            <a:ext cx="6216976" cy="369332"/>
          </a:xfrm>
          <a:prstGeom prst="rect">
            <a:avLst/>
          </a:prstGeom>
          <a:noFill/>
        </p:spPr>
        <p:txBody>
          <a:bodyPr wrap="square">
            <a:spAutoFit/>
          </a:bodyPr>
          <a:lstStyle/>
          <a:p>
            <a:r>
              <a:rPr lang="ja-JP" altLang="en-US" sz="1800" b="1" i="0" u="none" strike="noStrike" dirty="0">
                <a:solidFill>
                  <a:srgbClr val="000000"/>
                </a:solidFill>
                <a:effectLst/>
                <a:latin typeface="Arial" panose="020B0604020202020204" pitchFamily="34" charset="0"/>
              </a:rPr>
              <a:t>教師なし学習によるクラスタリング：ワインの分類をする</a:t>
            </a:r>
            <a:endParaRPr lang="ja-JP" altLang="en-US" dirty="0"/>
          </a:p>
        </p:txBody>
      </p:sp>
      <p:sp>
        <p:nvSpPr>
          <p:cNvPr id="9" name="テキスト ボックス 8">
            <a:extLst>
              <a:ext uri="{FF2B5EF4-FFF2-40B4-BE49-F238E27FC236}">
                <a16:creationId xmlns:a16="http://schemas.microsoft.com/office/drawing/2014/main" id="{0C509B8F-8D9E-F521-743D-BAB42309726F}"/>
              </a:ext>
            </a:extLst>
          </p:cNvPr>
          <p:cNvSpPr txBox="1"/>
          <p:nvPr/>
        </p:nvSpPr>
        <p:spPr>
          <a:xfrm>
            <a:off x="525544" y="1212187"/>
            <a:ext cx="11201399" cy="923330"/>
          </a:xfrm>
          <a:prstGeom prst="rect">
            <a:avLst/>
          </a:prstGeom>
          <a:noFill/>
        </p:spPr>
        <p:txBody>
          <a:bodyPr wrap="square">
            <a:spAutoFit/>
          </a:bodyPr>
          <a:lstStyle/>
          <a:p>
            <a:r>
              <a:rPr lang="ja-JP" altLang="en-US" sz="1800" b="0" i="0" u="none" strike="noStrike" dirty="0">
                <a:solidFill>
                  <a:srgbClr val="000000"/>
                </a:solidFill>
                <a:effectLst/>
                <a:latin typeface="Arial" panose="020B0604020202020204" pitchFamily="34" charset="0"/>
              </a:rPr>
              <a:t>ワインのサンプルデータ（</a:t>
            </a:r>
            <a:r>
              <a:rPr lang="en-US" altLang="ja-JP" sz="1800" b="0" i="0" u="none" strike="noStrike" dirty="0">
                <a:solidFill>
                  <a:srgbClr val="000000"/>
                </a:solidFill>
                <a:effectLst/>
                <a:latin typeface="Arial" panose="020B0604020202020204" pitchFamily="34" charset="0"/>
              </a:rPr>
              <a:t>wine_dataset.csv</a:t>
            </a:r>
            <a:r>
              <a:rPr lang="ja-JP" altLang="en-US" sz="1800" b="0" i="0" u="none" strike="noStrike" dirty="0">
                <a:solidFill>
                  <a:srgbClr val="000000"/>
                </a:solidFill>
                <a:effectLst/>
                <a:latin typeface="Arial" panose="020B0604020202020204" pitchFamily="34" charset="0"/>
              </a:rPr>
              <a:t>）を用いて教師なし分類を行います。データセットには、異なるワインサンプルの</a:t>
            </a:r>
            <a:r>
              <a:rPr lang="en-US" altLang="ja-JP" sz="1800" b="0" i="0" u="none" strike="noStrike" dirty="0">
                <a:solidFill>
                  <a:srgbClr val="000000"/>
                </a:solidFill>
                <a:effectLst/>
                <a:latin typeface="Arial" panose="020B0604020202020204" pitchFamily="34" charset="0"/>
              </a:rPr>
              <a:t>13</a:t>
            </a:r>
            <a:r>
              <a:rPr lang="ja-JP" altLang="en-US" sz="1800" b="0" i="0" u="none" strike="noStrike" dirty="0">
                <a:solidFill>
                  <a:srgbClr val="000000"/>
                </a:solidFill>
                <a:effectLst/>
                <a:latin typeface="Arial" panose="020B0604020202020204" pitchFamily="34" charset="0"/>
              </a:rPr>
              <a:t>種類の特徴量が含まれています。これらの特徴量を用いて、</a:t>
            </a:r>
            <a:r>
              <a:rPr lang="en-US" altLang="ja-JP" sz="1800" b="0" i="0" u="none" strike="noStrike" dirty="0" err="1">
                <a:solidFill>
                  <a:srgbClr val="000000"/>
                </a:solidFill>
                <a:effectLst/>
                <a:latin typeface="Arial" panose="020B0604020202020204" pitchFamily="34" charset="0"/>
              </a:rPr>
              <a:t>KMeans</a:t>
            </a:r>
            <a:r>
              <a:rPr lang="ja-JP" altLang="en-US" sz="1800" b="0" i="0" u="none" strike="noStrike" dirty="0">
                <a:solidFill>
                  <a:srgbClr val="000000"/>
                </a:solidFill>
                <a:effectLst/>
                <a:latin typeface="Arial" panose="020B0604020202020204" pitchFamily="34" charset="0"/>
              </a:rPr>
              <a:t>アルゴリズムを使用し、サンプルをクラスタに分類してください。</a:t>
            </a:r>
            <a:endParaRPr lang="ja-JP" altLang="en-US" dirty="0"/>
          </a:p>
        </p:txBody>
      </p:sp>
      <p:sp>
        <p:nvSpPr>
          <p:cNvPr id="12" name="テキスト ボックス 11">
            <a:extLst>
              <a:ext uri="{FF2B5EF4-FFF2-40B4-BE49-F238E27FC236}">
                <a16:creationId xmlns:a16="http://schemas.microsoft.com/office/drawing/2014/main" id="{EA06E3F0-DFBD-3C28-2B32-4ED29B0E1B67}"/>
              </a:ext>
            </a:extLst>
          </p:cNvPr>
          <p:cNvSpPr txBox="1"/>
          <p:nvPr/>
        </p:nvSpPr>
        <p:spPr>
          <a:xfrm>
            <a:off x="217519" y="3727789"/>
            <a:ext cx="616050" cy="369332"/>
          </a:xfrm>
          <a:prstGeom prst="rect">
            <a:avLst/>
          </a:prstGeom>
          <a:noFill/>
        </p:spPr>
        <p:txBody>
          <a:bodyPr wrap="square">
            <a:spAutoFit/>
          </a:bodyPr>
          <a:lstStyle/>
          <a:p>
            <a:r>
              <a:rPr lang="en-US" altLang="ja-JP" sz="1800" b="0" i="0" u="none" strike="noStrike" dirty="0">
                <a:solidFill>
                  <a:srgbClr val="000000"/>
                </a:solidFill>
                <a:effectLst/>
                <a:latin typeface="Arial" panose="020B0604020202020204" pitchFamily="34" charset="0"/>
              </a:rPr>
              <a:t>(a)</a:t>
            </a:r>
            <a:endParaRPr lang="ja-JP" altLang="en-US" dirty="0"/>
          </a:p>
        </p:txBody>
      </p:sp>
      <p:pic>
        <p:nvPicPr>
          <p:cNvPr id="14" name="図 13">
            <a:extLst>
              <a:ext uri="{FF2B5EF4-FFF2-40B4-BE49-F238E27FC236}">
                <a16:creationId xmlns:a16="http://schemas.microsoft.com/office/drawing/2014/main" id="{71B3FD8D-3101-DB49-294B-37E21D5FAD15}"/>
              </a:ext>
            </a:extLst>
          </p:cNvPr>
          <p:cNvPicPr>
            <a:picLocks noChangeAspect="1"/>
          </p:cNvPicPr>
          <p:nvPr/>
        </p:nvPicPr>
        <p:blipFill>
          <a:blip r:embed="rId2"/>
          <a:stretch>
            <a:fillRect/>
          </a:stretch>
        </p:blipFill>
        <p:spPr>
          <a:xfrm>
            <a:off x="1218549" y="3788844"/>
            <a:ext cx="3240329" cy="3026869"/>
          </a:xfrm>
          <a:prstGeom prst="rect">
            <a:avLst/>
          </a:prstGeom>
        </p:spPr>
      </p:pic>
    </p:spTree>
    <p:extLst>
      <p:ext uri="{BB962C8B-B14F-4D97-AF65-F5344CB8AC3E}">
        <p14:creationId xmlns:p14="http://schemas.microsoft.com/office/powerpoint/2010/main" val="204598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31534C58-FB87-1B7B-3930-7C393DCED739}"/>
              </a:ext>
            </a:extLst>
          </p:cNvPr>
          <p:cNvSpPr/>
          <p:nvPr/>
        </p:nvSpPr>
        <p:spPr>
          <a:xfrm>
            <a:off x="79664" y="774026"/>
            <a:ext cx="11789063" cy="51744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a:t>
            </a:r>
            <a:r>
              <a:rPr lang="en-US" altLang="ja-JP" dirty="0">
                <a:solidFill>
                  <a:schemeClr val="bg1"/>
                </a:solidFill>
                <a:latin typeface="ＭＳ ゴシック" panose="020B0609070205080204" pitchFamily="49" charset="-128"/>
                <a:ea typeface="ＭＳ ゴシック" panose="020B0609070205080204" pitchFamily="49" charset="-128"/>
              </a:rPr>
              <a:t>6</a:t>
            </a:r>
            <a:r>
              <a:rPr lang="ja-JP" altLang="en-US" dirty="0">
                <a:solidFill>
                  <a:schemeClr val="bg1"/>
                </a:solidFill>
                <a:latin typeface="ＭＳ ゴシック" panose="020B0609070205080204" pitchFamily="49" charset="-128"/>
                <a:ea typeface="ＭＳ ゴシック" panose="020B0609070205080204" pitchFamily="49" charset="-128"/>
              </a:rPr>
              <a:t>　</a:t>
            </a:r>
            <a:r>
              <a:rPr lang="en-US" altLang="ja-JP" dirty="0">
                <a:solidFill>
                  <a:schemeClr val="bg1"/>
                </a:solidFill>
                <a:latin typeface="ＭＳ ゴシック" panose="020B0609070205080204" pitchFamily="49" charset="-128"/>
                <a:ea typeface="ＭＳ ゴシック" panose="020B0609070205080204" pitchFamily="49" charset="-128"/>
              </a:rPr>
              <a:t>C3-2</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7" name="テキスト ボックス 6">
            <a:extLst>
              <a:ext uri="{FF2B5EF4-FFF2-40B4-BE49-F238E27FC236}">
                <a16:creationId xmlns:a16="http://schemas.microsoft.com/office/drawing/2014/main" id="{DD600170-2379-6FEB-104C-6205555DCC9D}"/>
              </a:ext>
            </a:extLst>
          </p:cNvPr>
          <p:cNvSpPr txBox="1"/>
          <p:nvPr/>
        </p:nvSpPr>
        <p:spPr>
          <a:xfrm>
            <a:off x="101338" y="842855"/>
            <a:ext cx="6216976" cy="369332"/>
          </a:xfrm>
          <a:prstGeom prst="rect">
            <a:avLst/>
          </a:prstGeom>
          <a:noFill/>
        </p:spPr>
        <p:txBody>
          <a:bodyPr wrap="square">
            <a:spAutoFit/>
          </a:bodyPr>
          <a:lstStyle/>
          <a:p>
            <a:r>
              <a:rPr lang="ja-JP" altLang="en-US" sz="1800" dirty="0"/>
              <a:t>クラスタリング結果が適切か判断してください</a:t>
            </a:r>
            <a:endParaRPr lang="ja-JP" altLang="en-US" dirty="0"/>
          </a:p>
        </p:txBody>
      </p:sp>
      <p:sp>
        <p:nvSpPr>
          <p:cNvPr id="16" name="テキスト ボックス 15">
            <a:extLst>
              <a:ext uri="{FF2B5EF4-FFF2-40B4-BE49-F238E27FC236}">
                <a16:creationId xmlns:a16="http://schemas.microsoft.com/office/drawing/2014/main" id="{114DBF6B-EE4B-1372-E4DD-C3F9AEC0E29A}"/>
              </a:ext>
            </a:extLst>
          </p:cNvPr>
          <p:cNvSpPr txBox="1"/>
          <p:nvPr/>
        </p:nvSpPr>
        <p:spPr>
          <a:xfrm>
            <a:off x="192975" y="1441885"/>
            <a:ext cx="11562439" cy="369332"/>
          </a:xfrm>
          <a:prstGeom prst="rect">
            <a:avLst/>
          </a:prstGeom>
          <a:noFill/>
        </p:spPr>
        <p:txBody>
          <a:bodyPr wrap="square">
            <a:spAutoFit/>
          </a:bodyPr>
          <a:lstStyle/>
          <a:p>
            <a:r>
              <a:rPr lang="ja-JP" altLang="en-US" dirty="0"/>
              <a:t>使用したデータセット</a:t>
            </a:r>
            <a:r>
              <a:rPr lang="en-US" altLang="ja-JP" dirty="0"/>
              <a:t>data/wine_dataset.csv</a:t>
            </a:r>
            <a:r>
              <a:rPr lang="ja-JP" altLang="en-US" dirty="0"/>
              <a:t>を開いて確認してください。（</a:t>
            </a:r>
            <a:r>
              <a:rPr lang="en-US" altLang="ja-JP" dirty="0"/>
              <a:t>excel</a:t>
            </a:r>
            <a:r>
              <a:rPr lang="ja-JP" altLang="en-US" dirty="0"/>
              <a:t>、メモ帳、</a:t>
            </a:r>
            <a:r>
              <a:rPr lang="en-US" altLang="ja-JP" dirty="0" err="1"/>
              <a:t>spyder</a:t>
            </a:r>
            <a:r>
              <a:rPr lang="ja-JP" altLang="en-US" dirty="0"/>
              <a:t>などで）</a:t>
            </a:r>
          </a:p>
        </p:txBody>
      </p:sp>
      <p:sp>
        <p:nvSpPr>
          <p:cNvPr id="17" name="テキスト ボックス 16">
            <a:extLst>
              <a:ext uri="{FF2B5EF4-FFF2-40B4-BE49-F238E27FC236}">
                <a16:creationId xmlns:a16="http://schemas.microsoft.com/office/drawing/2014/main" id="{773470B7-6C7C-5B57-F77E-433F60D03DD2}"/>
              </a:ext>
            </a:extLst>
          </p:cNvPr>
          <p:cNvSpPr txBox="1"/>
          <p:nvPr/>
        </p:nvSpPr>
        <p:spPr>
          <a:xfrm>
            <a:off x="192974" y="1811217"/>
            <a:ext cx="11562439" cy="1200329"/>
          </a:xfrm>
          <a:prstGeom prst="rect">
            <a:avLst/>
          </a:prstGeom>
          <a:noFill/>
        </p:spPr>
        <p:txBody>
          <a:bodyPr wrap="square">
            <a:spAutoFit/>
          </a:bodyPr>
          <a:lstStyle/>
          <a:p>
            <a:r>
              <a:rPr lang="en-US" altLang="ja-JP" dirty="0" err="1"/>
              <a:t>pairplot_columns</a:t>
            </a:r>
            <a:r>
              <a:rPr lang="en-US" altLang="ja-JP" dirty="0"/>
              <a:t> = ['alcohol', '</a:t>
            </a:r>
            <a:r>
              <a:rPr lang="en-US" altLang="ja-JP" dirty="0" err="1"/>
              <a:t>malic_acid</a:t>
            </a:r>
            <a:r>
              <a:rPr lang="en-US" altLang="ja-JP" dirty="0"/>
              <a:t>', '</a:t>
            </a:r>
            <a:r>
              <a:rPr lang="en-US" altLang="ja-JP" dirty="0" err="1"/>
              <a:t>total_phenols</a:t>
            </a:r>
            <a:r>
              <a:rPr lang="en-US" altLang="ja-JP" dirty="0"/>
              <a:t>', '</a:t>
            </a:r>
            <a:r>
              <a:rPr lang="en-US" altLang="ja-JP" dirty="0" err="1"/>
              <a:t>color_intensity</a:t>
            </a:r>
            <a:r>
              <a:rPr lang="en-US" altLang="ja-JP" dirty="0"/>
              <a:t>', 'cluster']</a:t>
            </a:r>
          </a:p>
          <a:p>
            <a:r>
              <a:rPr lang="ja-JP" altLang="en-US" dirty="0"/>
              <a:t>　↓</a:t>
            </a:r>
            <a:endParaRPr lang="en-US" altLang="ja-JP" dirty="0"/>
          </a:p>
          <a:p>
            <a:r>
              <a:rPr lang="en-US" altLang="ja-JP" dirty="0" err="1"/>
              <a:t>pairplot_columns</a:t>
            </a:r>
            <a:r>
              <a:rPr lang="en-US" altLang="ja-JP" dirty="0"/>
              <a:t> = ['magnesium', 'proline', '</a:t>
            </a:r>
            <a:r>
              <a:rPr lang="en-US" altLang="ja-JP" dirty="0" err="1"/>
              <a:t>total_phenols</a:t>
            </a:r>
            <a:r>
              <a:rPr lang="en-US" altLang="ja-JP" dirty="0"/>
              <a:t>', '</a:t>
            </a:r>
            <a:r>
              <a:rPr lang="en-US" altLang="ja-JP" dirty="0" err="1"/>
              <a:t>color_intensity</a:t>
            </a:r>
            <a:r>
              <a:rPr lang="en-US" altLang="ja-JP" dirty="0"/>
              <a:t>', 'cluster’]</a:t>
            </a:r>
          </a:p>
          <a:p>
            <a:r>
              <a:rPr lang="ja-JP" altLang="en-US" dirty="0"/>
              <a:t>に変更してプラグラムを実行してください</a:t>
            </a:r>
          </a:p>
        </p:txBody>
      </p:sp>
      <p:pic>
        <p:nvPicPr>
          <p:cNvPr id="19" name="図 18">
            <a:extLst>
              <a:ext uri="{FF2B5EF4-FFF2-40B4-BE49-F238E27FC236}">
                <a16:creationId xmlns:a16="http://schemas.microsoft.com/office/drawing/2014/main" id="{44C0F2EE-CF80-B3AC-2852-49F3B43442CF}"/>
              </a:ext>
            </a:extLst>
          </p:cNvPr>
          <p:cNvPicPr>
            <a:picLocks noChangeAspect="1"/>
          </p:cNvPicPr>
          <p:nvPr/>
        </p:nvPicPr>
        <p:blipFill>
          <a:blip r:embed="rId2"/>
          <a:stretch>
            <a:fillRect/>
          </a:stretch>
        </p:blipFill>
        <p:spPr>
          <a:xfrm>
            <a:off x="379563" y="3380877"/>
            <a:ext cx="3722335" cy="3477122"/>
          </a:xfrm>
          <a:prstGeom prst="rect">
            <a:avLst/>
          </a:prstGeom>
        </p:spPr>
      </p:pic>
      <p:pic>
        <p:nvPicPr>
          <p:cNvPr id="21" name="図 20">
            <a:extLst>
              <a:ext uri="{FF2B5EF4-FFF2-40B4-BE49-F238E27FC236}">
                <a16:creationId xmlns:a16="http://schemas.microsoft.com/office/drawing/2014/main" id="{97D25D4C-92C8-97CE-874A-CEEB9C36F20B}"/>
              </a:ext>
            </a:extLst>
          </p:cNvPr>
          <p:cNvPicPr>
            <a:picLocks noChangeAspect="1"/>
          </p:cNvPicPr>
          <p:nvPr/>
        </p:nvPicPr>
        <p:blipFill>
          <a:blip r:embed="rId3"/>
          <a:stretch>
            <a:fillRect/>
          </a:stretch>
        </p:blipFill>
        <p:spPr>
          <a:xfrm>
            <a:off x="5837922" y="5414981"/>
            <a:ext cx="5079164" cy="1200328"/>
          </a:xfrm>
          <a:prstGeom prst="rect">
            <a:avLst/>
          </a:prstGeom>
        </p:spPr>
      </p:pic>
      <p:sp>
        <p:nvSpPr>
          <p:cNvPr id="22" name="テキスト ボックス 21">
            <a:extLst>
              <a:ext uri="{FF2B5EF4-FFF2-40B4-BE49-F238E27FC236}">
                <a16:creationId xmlns:a16="http://schemas.microsoft.com/office/drawing/2014/main" id="{4F67862F-3020-9075-DB40-4CE51FBA52F7}"/>
              </a:ext>
            </a:extLst>
          </p:cNvPr>
          <p:cNvSpPr txBox="1"/>
          <p:nvPr/>
        </p:nvSpPr>
        <p:spPr>
          <a:xfrm>
            <a:off x="5398007" y="4768650"/>
            <a:ext cx="4696291" cy="646331"/>
          </a:xfrm>
          <a:prstGeom prst="rect">
            <a:avLst/>
          </a:prstGeom>
          <a:noFill/>
        </p:spPr>
        <p:txBody>
          <a:bodyPr wrap="square">
            <a:spAutoFit/>
          </a:bodyPr>
          <a:lstStyle/>
          <a:p>
            <a:r>
              <a:rPr lang="ja-JP" altLang="en-US" dirty="0"/>
              <a:t>平均を</a:t>
            </a:r>
            <a:r>
              <a:rPr lang="en-US" altLang="ja-JP" dirty="0"/>
              <a:t>0</a:t>
            </a:r>
            <a:r>
              <a:rPr lang="ja-JP" altLang="en-US" dirty="0"/>
              <a:t>、標準偏差を</a:t>
            </a:r>
            <a:r>
              <a:rPr lang="en-US" altLang="ja-JP" dirty="0"/>
              <a:t>1</a:t>
            </a:r>
            <a:r>
              <a:rPr lang="ja-JP" altLang="en-US" dirty="0"/>
              <a:t>にすることにより、</a:t>
            </a:r>
            <a:endParaRPr lang="en-US" altLang="ja-JP" dirty="0"/>
          </a:p>
          <a:p>
            <a:r>
              <a:rPr lang="ja-JP" altLang="en-US" dirty="0"/>
              <a:t>特定の特徴量を重視することを解消できる。</a:t>
            </a:r>
          </a:p>
        </p:txBody>
      </p:sp>
      <p:sp>
        <p:nvSpPr>
          <p:cNvPr id="23" name="テキスト ボックス 22">
            <a:extLst>
              <a:ext uri="{FF2B5EF4-FFF2-40B4-BE49-F238E27FC236}">
                <a16:creationId xmlns:a16="http://schemas.microsoft.com/office/drawing/2014/main" id="{1E039DE0-DEC4-3F22-D3CE-6BCED486FB9F}"/>
              </a:ext>
            </a:extLst>
          </p:cNvPr>
          <p:cNvSpPr txBox="1"/>
          <p:nvPr/>
        </p:nvSpPr>
        <p:spPr>
          <a:xfrm>
            <a:off x="4577420" y="3383655"/>
            <a:ext cx="5516878" cy="461665"/>
          </a:xfrm>
          <a:prstGeom prst="rect">
            <a:avLst/>
          </a:prstGeom>
          <a:noFill/>
          <a:ln w="28575">
            <a:solidFill>
              <a:srgbClr val="FF0000"/>
            </a:solidFill>
          </a:ln>
        </p:spPr>
        <p:txBody>
          <a:bodyPr wrap="square">
            <a:spAutoFit/>
          </a:bodyPr>
          <a:lstStyle/>
          <a:p>
            <a:r>
              <a:rPr lang="en-US" altLang="ja-JP" sz="2400" dirty="0"/>
              <a:t>Proline</a:t>
            </a:r>
            <a:r>
              <a:rPr lang="ja-JP" altLang="en-US" sz="2400" dirty="0"/>
              <a:t>量がクラスタリング結果に影響</a:t>
            </a:r>
            <a:endParaRPr lang="en-US" altLang="ja-JP" sz="2400" dirty="0"/>
          </a:p>
        </p:txBody>
      </p:sp>
    </p:spTree>
    <p:extLst>
      <p:ext uri="{BB962C8B-B14F-4D97-AF65-F5344CB8AC3E}">
        <p14:creationId xmlns:p14="http://schemas.microsoft.com/office/powerpoint/2010/main" val="259649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P spid="2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　クラスタリング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pic>
        <p:nvPicPr>
          <p:cNvPr id="4" name="図 3">
            <a:extLst>
              <a:ext uri="{FF2B5EF4-FFF2-40B4-BE49-F238E27FC236}">
                <a16:creationId xmlns:a16="http://schemas.microsoft.com/office/drawing/2014/main" id="{0B2D61EB-12EE-4DA1-A4E4-ECF612881DA6}"/>
              </a:ext>
            </a:extLst>
          </p:cNvPr>
          <p:cNvPicPr>
            <a:picLocks noChangeAspect="1"/>
          </p:cNvPicPr>
          <p:nvPr/>
        </p:nvPicPr>
        <p:blipFill>
          <a:blip r:embed="rId2"/>
          <a:stretch>
            <a:fillRect/>
          </a:stretch>
        </p:blipFill>
        <p:spPr>
          <a:xfrm>
            <a:off x="187652" y="1162257"/>
            <a:ext cx="4914286" cy="3314286"/>
          </a:xfrm>
          <a:prstGeom prst="rect">
            <a:avLst/>
          </a:prstGeom>
        </p:spPr>
      </p:pic>
      <p:pic>
        <p:nvPicPr>
          <p:cNvPr id="5" name="図 4">
            <a:extLst>
              <a:ext uri="{FF2B5EF4-FFF2-40B4-BE49-F238E27FC236}">
                <a16:creationId xmlns:a16="http://schemas.microsoft.com/office/drawing/2014/main" id="{2A4D1AA9-0AA9-4372-AFBC-0FC203E40E3F}"/>
              </a:ext>
            </a:extLst>
          </p:cNvPr>
          <p:cNvPicPr>
            <a:picLocks noChangeAspect="1"/>
          </p:cNvPicPr>
          <p:nvPr/>
        </p:nvPicPr>
        <p:blipFill>
          <a:blip r:embed="rId3"/>
          <a:stretch>
            <a:fillRect/>
          </a:stretch>
        </p:blipFill>
        <p:spPr>
          <a:xfrm>
            <a:off x="6627591" y="1162257"/>
            <a:ext cx="4914286" cy="3314286"/>
          </a:xfrm>
          <a:prstGeom prst="rect">
            <a:avLst/>
          </a:prstGeom>
        </p:spPr>
      </p:pic>
      <p:sp>
        <p:nvSpPr>
          <p:cNvPr id="10" name="矢印: 右 9">
            <a:extLst>
              <a:ext uri="{FF2B5EF4-FFF2-40B4-BE49-F238E27FC236}">
                <a16:creationId xmlns:a16="http://schemas.microsoft.com/office/drawing/2014/main" id="{DA34AA6D-1F18-47E7-A53A-E8C76D371149}"/>
              </a:ext>
            </a:extLst>
          </p:cNvPr>
          <p:cNvSpPr/>
          <p:nvPr/>
        </p:nvSpPr>
        <p:spPr>
          <a:xfrm>
            <a:off x="5101938" y="2277533"/>
            <a:ext cx="1417395" cy="7084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B158D3-C450-472E-A668-315BF1F5D9E4}"/>
              </a:ext>
            </a:extLst>
          </p:cNvPr>
          <p:cNvSpPr txBox="1"/>
          <p:nvPr/>
        </p:nvSpPr>
        <p:spPr>
          <a:xfrm>
            <a:off x="5101938" y="1823730"/>
            <a:ext cx="2675679" cy="369332"/>
          </a:xfrm>
          <a:prstGeom prst="rect">
            <a:avLst/>
          </a:prstGeom>
          <a:noFill/>
        </p:spPr>
        <p:txBody>
          <a:bodyPr wrap="square" rtlCol="0">
            <a:spAutoFit/>
          </a:bodyPr>
          <a:lstStyle/>
          <a:p>
            <a:r>
              <a:rPr kumimoji="1" lang="en-US" altLang="ja-JP" dirty="0" err="1"/>
              <a:t>Kmeans</a:t>
            </a:r>
            <a:endParaRPr kumimoji="1" lang="ja-JP" altLang="en-US" dirty="0"/>
          </a:p>
        </p:txBody>
      </p:sp>
    </p:spTree>
    <p:extLst>
      <p:ext uri="{BB962C8B-B14F-4D97-AF65-F5344CB8AC3E}">
        <p14:creationId xmlns:p14="http://schemas.microsoft.com/office/powerpoint/2010/main" val="1443377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　クラスタリング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10" name="矢印: 右 9">
            <a:extLst>
              <a:ext uri="{FF2B5EF4-FFF2-40B4-BE49-F238E27FC236}">
                <a16:creationId xmlns:a16="http://schemas.microsoft.com/office/drawing/2014/main" id="{DA34AA6D-1F18-47E7-A53A-E8C76D371149}"/>
              </a:ext>
            </a:extLst>
          </p:cNvPr>
          <p:cNvSpPr/>
          <p:nvPr/>
        </p:nvSpPr>
        <p:spPr>
          <a:xfrm>
            <a:off x="5101938" y="2277533"/>
            <a:ext cx="1417395" cy="70845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B158D3-C450-472E-A668-315BF1F5D9E4}"/>
              </a:ext>
            </a:extLst>
          </p:cNvPr>
          <p:cNvSpPr txBox="1"/>
          <p:nvPr/>
        </p:nvSpPr>
        <p:spPr>
          <a:xfrm>
            <a:off x="5101938" y="1823730"/>
            <a:ext cx="2675679" cy="369332"/>
          </a:xfrm>
          <a:prstGeom prst="rect">
            <a:avLst/>
          </a:prstGeom>
          <a:noFill/>
        </p:spPr>
        <p:txBody>
          <a:bodyPr wrap="square" rtlCol="0">
            <a:spAutoFit/>
          </a:bodyPr>
          <a:lstStyle/>
          <a:p>
            <a:r>
              <a:rPr kumimoji="1" lang="en-US" altLang="ja-JP" dirty="0" err="1"/>
              <a:t>Kmeans</a:t>
            </a:r>
            <a:endParaRPr kumimoji="1" lang="ja-JP" altLang="en-US" dirty="0"/>
          </a:p>
        </p:txBody>
      </p:sp>
      <p:pic>
        <p:nvPicPr>
          <p:cNvPr id="6" name="図 5">
            <a:extLst>
              <a:ext uri="{FF2B5EF4-FFF2-40B4-BE49-F238E27FC236}">
                <a16:creationId xmlns:a16="http://schemas.microsoft.com/office/drawing/2014/main" id="{3DD51902-DD46-447E-98A8-EC0414ADB1DB}"/>
              </a:ext>
            </a:extLst>
          </p:cNvPr>
          <p:cNvPicPr>
            <a:picLocks noChangeAspect="1"/>
          </p:cNvPicPr>
          <p:nvPr/>
        </p:nvPicPr>
        <p:blipFill>
          <a:blip r:embed="rId2"/>
          <a:stretch>
            <a:fillRect/>
          </a:stretch>
        </p:blipFill>
        <p:spPr>
          <a:xfrm>
            <a:off x="74384" y="1225749"/>
            <a:ext cx="4812698" cy="3250794"/>
          </a:xfrm>
          <a:prstGeom prst="rect">
            <a:avLst/>
          </a:prstGeom>
        </p:spPr>
      </p:pic>
      <p:pic>
        <p:nvPicPr>
          <p:cNvPr id="8" name="図 7">
            <a:extLst>
              <a:ext uri="{FF2B5EF4-FFF2-40B4-BE49-F238E27FC236}">
                <a16:creationId xmlns:a16="http://schemas.microsoft.com/office/drawing/2014/main" id="{A4E0082E-4285-4DE8-A767-48009A701444}"/>
              </a:ext>
            </a:extLst>
          </p:cNvPr>
          <p:cNvPicPr>
            <a:picLocks noChangeAspect="1"/>
          </p:cNvPicPr>
          <p:nvPr/>
        </p:nvPicPr>
        <p:blipFill>
          <a:blip r:embed="rId3"/>
          <a:stretch>
            <a:fillRect/>
          </a:stretch>
        </p:blipFill>
        <p:spPr>
          <a:xfrm>
            <a:off x="6906984" y="1225749"/>
            <a:ext cx="4812698" cy="3250794"/>
          </a:xfrm>
          <a:prstGeom prst="rect">
            <a:avLst/>
          </a:prstGeom>
        </p:spPr>
      </p:pic>
    </p:spTree>
    <p:extLst>
      <p:ext uri="{BB962C8B-B14F-4D97-AF65-F5344CB8AC3E}">
        <p14:creationId xmlns:p14="http://schemas.microsoft.com/office/powerpoint/2010/main" val="25656973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　クラスタリング</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10" name="矢印: 右 9">
            <a:extLst>
              <a:ext uri="{FF2B5EF4-FFF2-40B4-BE49-F238E27FC236}">
                <a16:creationId xmlns:a16="http://schemas.microsoft.com/office/drawing/2014/main" id="{DA34AA6D-1F18-47E7-A53A-E8C76D371149}"/>
              </a:ext>
            </a:extLst>
          </p:cNvPr>
          <p:cNvSpPr/>
          <p:nvPr/>
        </p:nvSpPr>
        <p:spPr>
          <a:xfrm rot="5400000">
            <a:off x="2688165" y="3588813"/>
            <a:ext cx="468845" cy="3354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CAB158D3-C450-472E-A668-315BF1F5D9E4}"/>
              </a:ext>
            </a:extLst>
          </p:cNvPr>
          <p:cNvSpPr txBox="1"/>
          <p:nvPr/>
        </p:nvSpPr>
        <p:spPr>
          <a:xfrm>
            <a:off x="4992369" y="4799470"/>
            <a:ext cx="2675679" cy="369332"/>
          </a:xfrm>
          <a:prstGeom prst="rect">
            <a:avLst/>
          </a:prstGeom>
          <a:noFill/>
        </p:spPr>
        <p:txBody>
          <a:bodyPr wrap="square" rtlCol="0">
            <a:spAutoFit/>
          </a:bodyPr>
          <a:lstStyle/>
          <a:p>
            <a:r>
              <a:rPr kumimoji="1" lang="en-US" altLang="ja-JP" dirty="0" err="1"/>
              <a:t>Kmeans</a:t>
            </a:r>
            <a:endParaRPr kumimoji="1" lang="ja-JP" altLang="en-US" dirty="0"/>
          </a:p>
        </p:txBody>
      </p:sp>
      <p:pic>
        <p:nvPicPr>
          <p:cNvPr id="4" name="図 3">
            <a:extLst>
              <a:ext uri="{FF2B5EF4-FFF2-40B4-BE49-F238E27FC236}">
                <a16:creationId xmlns:a16="http://schemas.microsoft.com/office/drawing/2014/main" id="{3B488EB6-347C-4D09-B0E3-08AA8EB3E092}"/>
              </a:ext>
            </a:extLst>
          </p:cNvPr>
          <p:cNvPicPr>
            <a:picLocks noChangeAspect="1"/>
          </p:cNvPicPr>
          <p:nvPr/>
        </p:nvPicPr>
        <p:blipFill>
          <a:blip r:embed="rId2"/>
          <a:stretch>
            <a:fillRect/>
          </a:stretch>
        </p:blipFill>
        <p:spPr>
          <a:xfrm>
            <a:off x="778690" y="769972"/>
            <a:ext cx="4213679" cy="2846180"/>
          </a:xfrm>
          <a:prstGeom prst="rect">
            <a:avLst/>
          </a:prstGeom>
        </p:spPr>
      </p:pic>
      <p:pic>
        <p:nvPicPr>
          <p:cNvPr id="7" name="図 6">
            <a:extLst>
              <a:ext uri="{FF2B5EF4-FFF2-40B4-BE49-F238E27FC236}">
                <a16:creationId xmlns:a16="http://schemas.microsoft.com/office/drawing/2014/main" id="{785A4F57-6051-4C5B-A15B-9DF358CA784D}"/>
              </a:ext>
            </a:extLst>
          </p:cNvPr>
          <p:cNvPicPr>
            <a:picLocks noChangeAspect="1"/>
          </p:cNvPicPr>
          <p:nvPr/>
        </p:nvPicPr>
        <p:blipFill>
          <a:blip r:embed="rId3"/>
          <a:stretch>
            <a:fillRect/>
          </a:stretch>
        </p:blipFill>
        <p:spPr>
          <a:xfrm>
            <a:off x="648003" y="4034173"/>
            <a:ext cx="4213679" cy="2823827"/>
          </a:xfrm>
          <a:prstGeom prst="rect">
            <a:avLst/>
          </a:prstGeom>
        </p:spPr>
      </p:pic>
      <p:sp>
        <p:nvSpPr>
          <p:cNvPr id="12" name="矢印: 右 11">
            <a:extLst>
              <a:ext uri="{FF2B5EF4-FFF2-40B4-BE49-F238E27FC236}">
                <a16:creationId xmlns:a16="http://schemas.microsoft.com/office/drawing/2014/main" id="{163E238B-D29C-41E1-AF4C-0994406CFD04}"/>
              </a:ext>
            </a:extLst>
          </p:cNvPr>
          <p:cNvSpPr/>
          <p:nvPr/>
        </p:nvSpPr>
        <p:spPr>
          <a:xfrm>
            <a:off x="4861681" y="5168802"/>
            <a:ext cx="1623785" cy="5545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AA0FE1A-18BA-4664-AE7E-4D79ED6F5193}"/>
              </a:ext>
            </a:extLst>
          </p:cNvPr>
          <p:cNvSpPr txBox="1"/>
          <p:nvPr/>
        </p:nvSpPr>
        <p:spPr>
          <a:xfrm>
            <a:off x="3256703" y="3593316"/>
            <a:ext cx="959697" cy="369332"/>
          </a:xfrm>
          <a:prstGeom prst="rect">
            <a:avLst/>
          </a:prstGeom>
          <a:noFill/>
        </p:spPr>
        <p:txBody>
          <a:bodyPr wrap="square" rtlCol="0">
            <a:spAutoFit/>
          </a:bodyPr>
          <a:lstStyle/>
          <a:p>
            <a:r>
              <a:rPr kumimoji="1" lang="ja-JP" altLang="en-US" dirty="0"/>
              <a:t>標準化</a:t>
            </a:r>
          </a:p>
        </p:txBody>
      </p:sp>
      <p:pic>
        <p:nvPicPr>
          <p:cNvPr id="14" name="図 13">
            <a:extLst>
              <a:ext uri="{FF2B5EF4-FFF2-40B4-BE49-F238E27FC236}">
                <a16:creationId xmlns:a16="http://schemas.microsoft.com/office/drawing/2014/main" id="{D9480EF8-18E9-4BD7-8936-98F091582D6E}"/>
              </a:ext>
            </a:extLst>
          </p:cNvPr>
          <p:cNvPicPr>
            <a:picLocks noChangeAspect="1"/>
          </p:cNvPicPr>
          <p:nvPr/>
        </p:nvPicPr>
        <p:blipFill>
          <a:blip r:embed="rId4"/>
          <a:stretch>
            <a:fillRect/>
          </a:stretch>
        </p:blipFill>
        <p:spPr>
          <a:xfrm>
            <a:off x="7174742" y="4034173"/>
            <a:ext cx="3857324" cy="2605475"/>
          </a:xfrm>
          <a:prstGeom prst="rect">
            <a:avLst/>
          </a:prstGeom>
        </p:spPr>
      </p:pic>
      <p:sp>
        <p:nvSpPr>
          <p:cNvPr id="15" name="テキスト ボックス 14">
            <a:extLst>
              <a:ext uri="{FF2B5EF4-FFF2-40B4-BE49-F238E27FC236}">
                <a16:creationId xmlns:a16="http://schemas.microsoft.com/office/drawing/2014/main" id="{6E948163-5214-4323-A21E-CE0ACA4D1F23}"/>
              </a:ext>
            </a:extLst>
          </p:cNvPr>
          <p:cNvSpPr txBox="1"/>
          <p:nvPr/>
        </p:nvSpPr>
        <p:spPr>
          <a:xfrm>
            <a:off x="5850359" y="1104419"/>
            <a:ext cx="6223108" cy="1938992"/>
          </a:xfrm>
          <a:prstGeom prst="rect">
            <a:avLst/>
          </a:prstGeom>
          <a:noFill/>
        </p:spPr>
        <p:txBody>
          <a:bodyPr wrap="square" rtlCol="0">
            <a:spAutoFit/>
          </a:bodyPr>
          <a:lstStyle/>
          <a:p>
            <a:r>
              <a:rPr kumimoji="1" lang="ja-JP" altLang="en-US" sz="2400" b="1" u="sng" dirty="0"/>
              <a:t>標準化</a:t>
            </a:r>
          </a:p>
          <a:p>
            <a:r>
              <a:rPr lang="ja-JP" altLang="en-US" sz="2400" b="1" dirty="0"/>
              <a:t>　各特徴量の</a:t>
            </a:r>
            <a:endParaRPr lang="en-US" altLang="ja-JP" sz="2400" b="1" dirty="0"/>
          </a:p>
          <a:p>
            <a:r>
              <a:rPr lang="ja-JP" altLang="en-US" sz="2400" b="1" dirty="0"/>
              <a:t>　平均が</a:t>
            </a:r>
            <a:r>
              <a:rPr lang="en-US" altLang="ja-JP" sz="2400" b="1" dirty="0"/>
              <a:t>0</a:t>
            </a:r>
          </a:p>
          <a:p>
            <a:r>
              <a:rPr lang="ja-JP" altLang="en-US" sz="2400" b="1" dirty="0"/>
              <a:t>　標準偏差が</a:t>
            </a:r>
            <a:r>
              <a:rPr lang="en-US" altLang="ja-JP" sz="2400" b="1" dirty="0"/>
              <a:t>1</a:t>
            </a:r>
          </a:p>
          <a:p>
            <a:r>
              <a:rPr lang="ja-JP" altLang="en-US" sz="2400" b="1" dirty="0"/>
              <a:t>　になるように変換</a:t>
            </a:r>
            <a:endParaRPr kumimoji="1" lang="ja-JP" altLang="en-US" sz="2400" b="1" dirty="0"/>
          </a:p>
        </p:txBody>
      </p:sp>
    </p:spTree>
    <p:extLst>
      <p:ext uri="{BB962C8B-B14F-4D97-AF65-F5344CB8AC3E}">
        <p14:creationId xmlns:p14="http://schemas.microsoft.com/office/powerpoint/2010/main" val="90062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kumimoji="1" lang="en-US" altLang="ja-JP" dirty="0">
                <a:solidFill>
                  <a:schemeClr val="bg1"/>
                </a:solidFill>
                <a:latin typeface="ＭＳ ゴシック" panose="020B0609070205080204" pitchFamily="49" charset="-128"/>
                <a:ea typeface="ＭＳ ゴシック" panose="020B0609070205080204" pitchFamily="49" charset="-128"/>
              </a:rPr>
              <a:t>Python</a:t>
            </a:r>
            <a:r>
              <a:rPr kumimoji="1" lang="ja-JP" altLang="en-US" dirty="0">
                <a:solidFill>
                  <a:schemeClr val="bg1"/>
                </a:solidFill>
                <a:latin typeface="ＭＳ ゴシック" panose="020B0609070205080204" pitchFamily="49" charset="-128"/>
                <a:ea typeface="ＭＳ ゴシック" panose="020B0609070205080204" pitchFamily="49" charset="-128"/>
              </a:rPr>
              <a:t>プログラミングの動かし方</a:t>
            </a:r>
          </a:p>
        </p:txBody>
      </p:sp>
      <p:sp>
        <p:nvSpPr>
          <p:cNvPr id="4" name="テキスト ボックス 3">
            <a:extLst>
              <a:ext uri="{FF2B5EF4-FFF2-40B4-BE49-F238E27FC236}">
                <a16:creationId xmlns:a16="http://schemas.microsoft.com/office/drawing/2014/main" id="{40B14732-3A34-4A51-BE41-877F781F737E}"/>
              </a:ext>
            </a:extLst>
          </p:cNvPr>
          <p:cNvSpPr txBox="1"/>
          <p:nvPr/>
        </p:nvSpPr>
        <p:spPr>
          <a:xfrm>
            <a:off x="385589" y="815249"/>
            <a:ext cx="11281274" cy="1938992"/>
          </a:xfrm>
          <a:prstGeom prst="rect">
            <a:avLst/>
          </a:prstGeom>
          <a:noFill/>
        </p:spPr>
        <p:txBody>
          <a:bodyPr wrap="square" rtlCol="0">
            <a:spAutoFit/>
          </a:bodyPr>
          <a:lstStyle/>
          <a:p>
            <a:r>
              <a:rPr lang="en-US" altLang="ja-JP" sz="2400" dirty="0"/>
              <a:t>1.</a:t>
            </a:r>
            <a:r>
              <a:rPr kumimoji="1" lang="ja-JP" altLang="en-US" sz="2400" dirty="0"/>
              <a:t>ソースコードを書いたファイルを</a:t>
            </a:r>
            <a:r>
              <a:rPr kumimoji="1" lang="en-US" altLang="ja-JP" sz="2400" dirty="0"/>
              <a:t>XXX.py</a:t>
            </a:r>
            <a:r>
              <a:rPr kumimoji="1" lang="ja-JP" altLang="en-US" sz="2400" dirty="0"/>
              <a:t>という形式で保存</a:t>
            </a:r>
            <a:endParaRPr lang="en-US" altLang="ja-JP" sz="2400" dirty="0"/>
          </a:p>
          <a:p>
            <a:r>
              <a:rPr lang="ja-JP" altLang="en-US" sz="2400" dirty="0"/>
              <a:t>　ソースコード</a:t>
            </a:r>
            <a:r>
              <a:rPr lang="en-US" altLang="ja-JP" sz="2400" dirty="0"/>
              <a:t>:</a:t>
            </a:r>
            <a:r>
              <a:rPr lang="ja-JP" altLang="en-US" sz="2400" dirty="0"/>
              <a:t>書いたプログラムのこと</a:t>
            </a:r>
            <a:endParaRPr lang="en-US" altLang="ja-JP" sz="2400" dirty="0"/>
          </a:p>
          <a:p>
            <a:r>
              <a:rPr lang="ja-JP" altLang="en-US" sz="2400" dirty="0"/>
              <a:t>　メモ帳などのテキストエディタでも書けますが、</a:t>
            </a:r>
            <a:endParaRPr lang="en-US" altLang="ja-JP" sz="2400" dirty="0"/>
          </a:p>
          <a:p>
            <a:r>
              <a:rPr lang="ja-JP" altLang="en-US" sz="2400" dirty="0"/>
              <a:t>　専用のエディタ（</a:t>
            </a:r>
            <a:r>
              <a:rPr lang="en-US" altLang="ja-JP" sz="2400" dirty="0"/>
              <a:t>Spyder</a:t>
            </a:r>
            <a:r>
              <a:rPr lang="ja-JP" altLang="en-US" sz="2400" dirty="0"/>
              <a:t>など）を使うと便利です。</a:t>
            </a:r>
            <a:endParaRPr lang="en-US" altLang="ja-JP" sz="2400" dirty="0"/>
          </a:p>
          <a:p>
            <a:r>
              <a:rPr lang="en-US" altLang="ja-JP" sz="2400" dirty="0"/>
              <a:t>2.Python</a:t>
            </a:r>
            <a:r>
              <a:rPr lang="ja-JP" altLang="en-US" sz="2400" dirty="0"/>
              <a:t>を実行</a:t>
            </a:r>
            <a:endParaRPr kumimoji="1" lang="ja-JP" altLang="en-US" sz="2400" dirty="0"/>
          </a:p>
        </p:txBody>
      </p:sp>
      <p:pic>
        <p:nvPicPr>
          <p:cNvPr id="6" name="図 5">
            <a:extLst>
              <a:ext uri="{FF2B5EF4-FFF2-40B4-BE49-F238E27FC236}">
                <a16:creationId xmlns:a16="http://schemas.microsoft.com/office/drawing/2014/main" id="{89CC3326-2EE4-4875-99FE-9A3BD45A9DCD}"/>
              </a:ext>
            </a:extLst>
          </p:cNvPr>
          <p:cNvPicPr>
            <a:picLocks noChangeAspect="1"/>
          </p:cNvPicPr>
          <p:nvPr/>
        </p:nvPicPr>
        <p:blipFill rotWithShape="1">
          <a:blip r:embed="rId2"/>
          <a:srcRect l="361" t="1301" r="68825" b="29290"/>
          <a:stretch/>
        </p:blipFill>
        <p:spPr>
          <a:xfrm>
            <a:off x="1307379" y="3178512"/>
            <a:ext cx="5629620" cy="2641920"/>
          </a:xfrm>
          <a:prstGeom prst="rect">
            <a:avLst/>
          </a:prstGeom>
        </p:spPr>
      </p:pic>
      <p:sp>
        <p:nvSpPr>
          <p:cNvPr id="9" name="テキスト ボックス 8">
            <a:extLst>
              <a:ext uri="{FF2B5EF4-FFF2-40B4-BE49-F238E27FC236}">
                <a16:creationId xmlns:a16="http://schemas.microsoft.com/office/drawing/2014/main" id="{5888A760-62BC-47E6-A668-AC7459C586BA}"/>
              </a:ext>
            </a:extLst>
          </p:cNvPr>
          <p:cNvSpPr txBox="1"/>
          <p:nvPr/>
        </p:nvSpPr>
        <p:spPr>
          <a:xfrm>
            <a:off x="514898" y="2768506"/>
            <a:ext cx="6224530" cy="369332"/>
          </a:xfrm>
          <a:prstGeom prst="rect">
            <a:avLst/>
          </a:prstGeom>
          <a:noFill/>
        </p:spPr>
        <p:txBody>
          <a:bodyPr wrap="square">
            <a:spAutoFit/>
          </a:bodyPr>
          <a:lstStyle/>
          <a:p>
            <a:r>
              <a:rPr lang="en-US" altLang="ja-JP" sz="1800" dirty="0"/>
              <a:t>Spyder</a:t>
            </a:r>
            <a:r>
              <a:rPr lang="ja-JP" altLang="en-US" sz="1800" dirty="0"/>
              <a:t>の画面</a:t>
            </a:r>
            <a:endParaRPr lang="ja-JP" altLang="en-US" dirty="0"/>
          </a:p>
        </p:txBody>
      </p:sp>
      <p:sp>
        <p:nvSpPr>
          <p:cNvPr id="10" name="正方形/長方形 9">
            <a:extLst>
              <a:ext uri="{FF2B5EF4-FFF2-40B4-BE49-F238E27FC236}">
                <a16:creationId xmlns:a16="http://schemas.microsoft.com/office/drawing/2014/main" id="{895577F5-F5ED-4313-BD2A-D3967E078B08}"/>
              </a:ext>
            </a:extLst>
          </p:cNvPr>
          <p:cNvSpPr/>
          <p:nvPr/>
        </p:nvSpPr>
        <p:spPr>
          <a:xfrm>
            <a:off x="1900771" y="3445606"/>
            <a:ext cx="3472014" cy="23153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EC47CE53-4F00-4B12-AFEA-74EB7A607403}"/>
              </a:ext>
            </a:extLst>
          </p:cNvPr>
          <p:cNvSpPr/>
          <p:nvPr/>
        </p:nvSpPr>
        <p:spPr>
          <a:xfrm>
            <a:off x="5395209" y="4666776"/>
            <a:ext cx="1670892" cy="1187412"/>
          </a:xfrm>
          <a:prstGeom prst="rect">
            <a:avLst/>
          </a:prstGeom>
          <a:noFill/>
          <a:ln w="254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91C56B8-B56E-4E66-9379-1F2E1B6C520E}"/>
              </a:ext>
            </a:extLst>
          </p:cNvPr>
          <p:cNvSpPr txBox="1"/>
          <p:nvPr/>
        </p:nvSpPr>
        <p:spPr>
          <a:xfrm>
            <a:off x="2835695" y="3547844"/>
            <a:ext cx="459724" cy="400110"/>
          </a:xfrm>
          <a:prstGeom prst="rect">
            <a:avLst/>
          </a:prstGeom>
          <a:solidFill>
            <a:schemeClr val="bg1"/>
          </a:solidFill>
        </p:spPr>
        <p:txBody>
          <a:bodyPr wrap="square">
            <a:spAutoFit/>
          </a:bodyPr>
          <a:lstStyle/>
          <a:p>
            <a:r>
              <a:rPr lang="en-US" altLang="ja-JP" sz="2000" b="1" dirty="0"/>
              <a:t>1</a:t>
            </a:r>
            <a:endParaRPr lang="ja-JP" altLang="en-US" sz="2000" b="1" dirty="0"/>
          </a:p>
        </p:txBody>
      </p:sp>
      <p:sp>
        <p:nvSpPr>
          <p:cNvPr id="13" name="テキスト ボックス 12">
            <a:extLst>
              <a:ext uri="{FF2B5EF4-FFF2-40B4-BE49-F238E27FC236}">
                <a16:creationId xmlns:a16="http://schemas.microsoft.com/office/drawing/2014/main" id="{70FD9317-D041-42F6-99A0-B0DAE8A648B5}"/>
              </a:ext>
            </a:extLst>
          </p:cNvPr>
          <p:cNvSpPr txBox="1"/>
          <p:nvPr/>
        </p:nvSpPr>
        <p:spPr>
          <a:xfrm>
            <a:off x="3662465" y="2716667"/>
            <a:ext cx="459724" cy="400110"/>
          </a:xfrm>
          <a:prstGeom prst="rect">
            <a:avLst/>
          </a:prstGeom>
          <a:solidFill>
            <a:schemeClr val="bg1"/>
          </a:solidFill>
        </p:spPr>
        <p:txBody>
          <a:bodyPr wrap="square">
            <a:spAutoFit/>
          </a:bodyPr>
          <a:lstStyle/>
          <a:p>
            <a:r>
              <a:rPr lang="ja-JP" altLang="en-US" sz="2000" b="1" dirty="0"/>
              <a:t>２</a:t>
            </a:r>
          </a:p>
        </p:txBody>
      </p:sp>
      <p:sp>
        <p:nvSpPr>
          <p:cNvPr id="14" name="テキスト ボックス 13">
            <a:extLst>
              <a:ext uri="{FF2B5EF4-FFF2-40B4-BE49-F238E27FC236}">
                <a16:creationId xmlns:a16="http://schemas.microsoft.com/office/drawing/2014/main" id="{206B9046-A9C4-442F-85F3-1BE44980379E}"/>
              </a:ext>
            </a:extLst>
          </p:cNvPr>
          <p:cNvSpPr txBox="1"/>
          <p:nvPr/>
        </p:nvSpPr>
        <p:spPr>
          <a:xfrm>
            <a:off x="6872550" y="4860372"/>
            <a:ext cx="459724" cy="400110"/>
          </a:xfrm>
          <a:prstGeom prst="rect">
            <a:avLst/>
          </a:prstGeom>
          <a:solidFill>
            <a:schemeClr val="bg1"/>
          </a:solidFill>
        </p:spPr>
        <p:txBody>
          <a:bodyPr wrap="square">
            <a:spAutoFit/>
          </a:bodyPr>
          <a:lstStyle/>
          <a:p>
            <a:r>
              <a:rPr lang="ja-JP" altLang="en-US" sz="2000" b="1" dirty="0"/>
              <a:t>３</a:t>
            </a:r>
          </a:p>
        </p:txBody>
      </p:sp>
      <p:cxnSp>
        <p:nvCxnSpPr>
          <p:cNvPr id="16" name="直線矢印コネクタ 15">
            <a:extLst>
              <a:ext uri="{FF2B5EF4-FFF2-40B4-BE49-F238E27FC236}">
                <a16:creationId xmlns:a16="http://schemas.microsoft.com/office/drawing/2014/main" id="{6DE23183-826F-4981-A89D-F92402C52CE2}"/>
              </a:ext>
            </a:extLst>
          </p:cNvPr>
          <p:cNvCxnSpPr>
            <a:cxnSpLocks/>
            <a:stCxn id="13" idx="1"/>
          </p:cNvCxnSpPr>
          <p:nvPr/>
        </p:nvCxnSpPr>
        <p:spPr>
          <a:xfrm flipH="1">
            <a:off x="2015259" y="2916722"/>
            <a:ext cx="1647206" cy="3617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テキスト ボックス 16">
            <a:extLst>
              <a:ext uri="{FF2B5EF4-FFF2-40B4-BE49-F238E27FC236}">
                <a16:creationId xmlns:a16="http://schemas.microsoft.com/office/drawing/2014/main" id="{B0777057-481A-4F28-9193-0120ADE56E67}"/>
              </a:ext>
            </a:extLst>
          </p:cNvPr>
          <p:cNvSpPr txBox="1"/>
          <p:nvPr/>
        </p:nvSpPr>
        <p:spPr>
          <a:xfrm>
            <a:off x="7644036" y="3772398"/>
            <a:ext cx="4450034" cy="923330"/>
          </a:xfrm>
          <a:prstGeom prst="rect">
            <a:avLst/>
          </a:prstGeom>
          <a:noFill/>
        </p:spPr>
        <p:txBody>
          <a:bodyPr wrap="square" rtlCol="0">
            <a:spAutoFit/>
          </a:bodyPr>
          <a:lstStyle/>
          <a:p>
            <a:r>
              <a:rPr lang="en-US" altLang="ja-JP" dirty="0"/>
              <a:t>1.</a:t>
            </a:r>
            <a:r>
              <a:rPr lang="ja-JP" altLang="en-US" dirty="0"/>
              <a:t>ここに</a:t>
            </a:r>
            <a:r>
              <a:rPr kumimoji="1" lang="ja-JP" altLang="en-US" dirty="0"/>
              <a:t>ソースコードを入力</a:t>
            </a:r>
            <a:endParaRPr lang="en-US" altLang="ja-JP" dirty="0"/>
          </a:p>
          <a:p>
            <a:r>
              <a:rPr lang="en-US" altLang="ja-JP" dirty="0"/>
              <a:t>2.</a:t>
            </a:r>
            <a:r>
              <a:rPr lang="ja-JP" altLang="en-US" dirty="0"/>
              <a:t>　でプログラムを実行</a:t>
            </a:r>
            <a:endParaRPr lang="en-US" altLang="ja-JP" dirty="0"/>
          </a:p>
          <a:p>
            <a:r>
              <a:rPr kumimoji="1" lang="en-US" altLang="ja-JP" dirty="0"/>
              <a:t>3.</a:t>
            </a:r>
            <a:r>
              <a:rPr kumimoji="1" lang="ja-JP" altLang="en-US" dirty="0"/>
              <a:t>ここに実行結果が表示</a:t>
            </a:r>
          </a:p>
        </p:txBody>
      </p:sp>
      <p:sp>
        <p:nvSpPr>
          <p:cNvPr id="19" name="正方形/長方形 18">
            <a:extLst>
              <a:ext uri="{FF2B5EF4-FFF2-40B4-BE49-F238E27FC236}">
                <a16:creationId xmlns:a16="http://schemas.microsoft.com/office/drawing/2014/main" id="{1C9C41C8-AB82-4F8E-B15D-DF17939D71FC}"/>
              </a:ext>
            </a:extLst>
          </p:cNvPr>
          <p:cNvSpPr/>
          <p:nvPr/>
        </p:nvSpPr>
        <p:spPr>
          <a:xfrm flipH="1">
            <a:off x="1878347" y="3319194"/>
            <a:ext cx="136912" cy="85738"/>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B5790774-D6D1-4837-8025-3DE8BD39514B}"/>
              </a:ext>
            </a:extLst>
          </p:cNvPr>
          <p:cNvSpPr/>
          <p:nvPr/>
        </p:nvSpPr>
        <p:spPr>
          <a:xfrm rot="5400000">
            <a:off x="7948537" y="4133728"/>
            <a:ext cx="249244" cy="182880"/>
          </a:xfrm>
          <a:prstGeom prs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0B1AEAD4-0BDC-DF91-09F8-A6FF2593053E}"/>
              </a:ext>
            </a:extLst>
          </p:cNvPr>
          <p:cNvSpPr txBox="1"/>
          <p:nvPr/>
        </p:nvSpPr>
        <p:spPr>
          <a:xfrm>
            <a:off x="213653" y="5922670"/>
            <a:ext cx="11625146" cy="769441"/>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kumimoji="1" lang="en-US" altLang="ja-JP" sz="2000" dirty="0"/>
              <a:t>print(‘Hello’)</a:t>
            </a:r>
            <a:r>
              <a:rPr kumimoji="1" lang="ja-JP" altLang="en-US" sz="2000" dirty="0"/>
              <a:t>と入力し、</a:t>
            </a:r>
            <a:r>
              <a:rPr kumimoji="1" lang="en-US" altLang="ja-JP" sz="2000" dirty="0"/>
              <a:t>Hello</a:t>
            </a:r>
            <a:r>
              <a:rPr kumimoji="1" lang="ja-JP" altLang="en-US" sz="2000" dirty="0"/>
              <a:t>と表示するプログラムを作成してください。</a:t>
            </a:r>
          </a:p>
        </p:txBody>
      </p:sp>
    </p:spTree>
    <p:extLst>
      <p:ext uri="{BB962C8B-B14F-4D97-AF65-F5344CB8AC3E}">
        <p14:creationId xmlns:p14="http://schemas.microsoft.com/office/powerpoint/2010/main" val="314659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演習　まとめ</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AB16941A-E44D-282A-DFAC-B6B0E0F1D70E}"/>
              </a:ext>
            </a:extLst>
          </p:cNvPr>
          <p:cNvSpPr txBox="1"/>
          <p:nvPr/>
        </p:nvSpPr>
        <p:spPr>
          <a:xfrm>
            <a:off x="120073" y="1126836"/>
            <a:ext cx="10972800" cy="4832092"/>
          </a:xfrm>
          <a:prstGeom prst="rect">
            <a:avLst/>
          </a:prstGeom>
          <a:noFill/>
        </p:spPr>
        <p:txBody>
          <a:bodyPr wrap="square" rtlCol="0">
            <a:spAutoFit/>
          </a:bodyPr>
          <a:lstStyle/>
          <a:p>
            <a:r>
              <a:rPr kumimoji="1" lang="ja-JP" altLang="en-US" sz="2800" dirty="0"/>
              <a:t>・とりあえず動かしてみる。</a:t>
            </a:r>
            <a:endParaRPr kumimoji="1" lang="en-US" altLang="ja-JP" sz="2800" dirty="0"/>
          </a:p>
          <a:p>
            <a:r>
              <a:rPr lang="ja-JP" altLang="en-US" sz="2800" dirty="0"/>
              <a:t>　　間違っていてもエラーが出るだけ、</a:t>
            </a:r>
            <a:endParaRPr lang="en-US" altLang="ja-JP" sz="2800" dirty="0"/>
          </a:p>
          <a:p>
            <a:r>
              <a:rPr kumimoji="1" lang="ja-JP" altLang="en-US" sz="2800" dirty="0"/>
              <a:t>　　わからないことは調べながらやればいい</a:t>
            </a:r>
            <a:endParaRPr kumimoji="1" lang="en-US" altLang="ja-JP" sz="2800" dirty="0"/>
          </a:p>
          <a:p>
            <a:endParaRPr kumimoji="1" lang="en-US" altLang="ja-JP" sz="2800" dirty="0"/>
          </a:p>
          <a:p>
            <a:r>
              <a:rPr lang="ja-JP" altLang="en-US" sz="2800" dirty="0"/>
              <a:t>・似ているコードを探し、変数を解析したいデータにして適用する。</a:t>
            </a:r>
            <a:endParaRPr lang="en-US" altLang="ja-JP" sz="2800" dirty="0"/>
          </a:p>
          <a:p>
            <a:r>
              <a:rPr lang="ja-JP" altLang="en-US" sz="2800" dirty="0"/>
              <a:t>　　例は至る所に落ちている（特に公式のドキュメント）</a:t>
            </a:r>
            <a:endParaRPr lang="en-US" altLang="ja-JP" sz="2800" dirty="0"/>
          </a:p>
          <a:p>
            <a:endParaRPr lang="en-US" altLang="ja-JP" sz="2800" dirty="0"/>
          </a:p>
          <a:p>
            <a:r>
              <a:rPr kumimoji="1" lang="ja-JP" altLang="en-US" sz="2800" dirty="0"/>
              <a:t>・扱っているデータの理解を</a:t>
            </a:r>
            <a:endParaRPr kumimoji="1" lang="en-US" altLang="ja-JP" sz="2800" dirty="0"/>
          </a:p>
          <a:p>
            <a:r>
              <a:rPr lang="ja-JP" altLang="en-US" sz="2800" dirty="0"/>
              <a:t>　　コードの作成は生成</a:t>
            </a:r>
            <a:r>
              <a:rPr lang="en-US" altLang="ja-JP" sz="2800" dirty="0"/>
              <a:t>AI</a:t>
            </a:r>
            <a:r>
              <a:rPr lang="ja-JP" altLang="en-US" sz="2800" dirty="0"/>
              <a:t>などにより、大変簡単になりつつある</a:t>
            </a:r>
            <a:endParaRPr lang="en-US" altLang="ja-JP" sz="2800" dirty="0"/>
          </a:p>
          <a:p>
            <a:r>
              <a:rPr kumimoji="1" lang="ja-JP" altLang="en-US" sz="2800" dirty="0"/>
              <a:t>　　行う解析に自分の持っているデータが適しているか、</a:t>
            </a:r>
            <a:endParaRPr kumimoji="1" lang="en-US" altLang="ja-JP" sz="2800" dirty="0"/>
          </a:p>
          <a:p>
            <a:r>
              <a:rPr lang="ja-JP" altLang="en-US" sz="2800" dirty="0"/>
              <a:t>　　アルゴリズムが適しているかを考えて解析を</a:t>
            </a:r>
            <a:endParaRPr kumimoji="1" lang="ja-JP" altLang="en-US" sz="2800" dirty="0"/>
          </a:p>
        </p:txBody>
      </p:sp>
    </p:spTree>
    <p:extLst>
      <p:ext uri="{BB962C8B-B14F-4D97-AF65-F5344CB8AC3E}">
        <p14:creationId xmlns:p14="http://schemas.microsoft.com/office/powerpoint/2010/main" val="17387651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834EE5-5DBE-48DE-B4FC-E5988A4310F9}"/>
              </a:ext>
            </a:extLst>
          </p:cNvPr>
          <p:cNvSpPr>
            <a:spLocks noGrp="1"/>
          </p:cNvSpPr>
          <p:nvPr>
            <p:ph type="title"/>
          </p:nvPr>
        </p:nvSpPr>
        <p:spPr/>
        <p:txBody>
          <a:bodyPr/>
          <a:lstStyle/>
          <a:p>
            <a:endParaRPr kumimoji="1" lang="ja-JP" altLang="en-US" dirty="0"/>
          </a:p>
        </p:txBody>
      </p:sp>
      <p:sp>
        <p:nvSpPr>
          <p:cNvPr id="3" name="コンテンツ プレースホルダー 2">
            <a:extLst>
              <a:ext uri="{FF2B5EF4-FFF2-40B4-BE49-F238E27FC236}">
                <a16:creationId xmlns:a16="http://schemas.microsoft.com/office/drawing/2014/main" id="{F9AB64F9-9A8B-40E8-BD30-062727C735EA}"/>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865479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値の代入</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6" name="テキスト ボックス 5">
            <a:extLst>
              <a:ext uri="{FF2B5EF4-FFF2-40B4-BE49-F238E27FC236}">
                <a16:creationId xmlns:a16="http://schemas.microsoft.com/office/drawing/2014/main" id="{33206F5B-3D37-E12F-46AB-5315248153E1}"/>
              </a:ext>
            </a:extLst>
          </p:cNvPr>
          <p:cNvSpPr txBox="1"/>
          <p:nvPr/>
        </p:nvSpPr>
        <p:spPr>
          <a:xfrm>
            <a:off x="960582" y="853310"/>
            <a:ext cx="9068954" cy="4524315"/>
          </a:xfrm>
          <a:prstGeom prst="rect">
            <a:avLst/>
          </a:prstGeom>
          <a:noFill/>
        </p:spPr>
        <p:txBody>
          <a:bodyPr wrap="square" rtlCol="0">
            <a:spAutoFit/>
          </a:bodyPr>
          <a:lstStyle/>
          <a:p>
            <a:r>
              <a:rPr kumimoji="1" lang="ja-JP" altLang="en-US" sz="2400" dirty="0"/>
              <a:t>＝を使って変数に値をいれることができる。</a:t>
            </a:r>
            <a:endParaRPr kumimoji="1" lang="en-US" altLang="ja-JP" sz="2400" dirty="0"/>
          </a:p>
          <a:p>
            <a:endParaRPr lang="en-US" altLang="ja-JP" sz="2400" dirty="0"/>
          </a:p>
          <a:p>
            <a:r>
              <a:rPr kumimoji="1" lang="en-US" altLang="ja-JP" sz="2400" b="1" dirty="0"/>
              <a:t>a = 2</a:t>
            </a:r>
          </a:p>
          <a:p>
            <a:r>
              <a:rPr lang="en-US" altLang="ja-JP" sz="2400" b="1" dirty="0"/>
              <a:t>b = a</a:t>
            </a:r>
          </a:p>
          <a:p>
            <a:endParaRPr kumimoji="1" lang="en-US" altLang="ja-JP" sz="2400" dirty="0"/>
          </a:p>
          <a:p>
            <a:r>
              <a:rPr lang="ja-JP" altLang="en-US" sz="2400" dirty="0"/>
              <a:t>プログラミングにおける</a:t>
            </a:r>
            <a:r>
              <a:rPr lang="en-US" altLang="ja-JP" sz="2400" dirty="0"/>
              <a:t>=</a:t>
            </a:r>
            <a:r>
              <a:rPr lang="ja-JP" altLang="en-US" sz="2400" dirty="0"/>
              <a:t>は数学の等号と異なるため</a:t>
            </a:r>
            <a:endParaRPr kumimoji="1" lang="en-US" altLang="ja-JP" sz="2400" dirty="0"/>
          </a:p>
          <a:p>
            <a:r>
              <a:rPr lang="en-US" altLang="ja-JP" sz="2400" b="1" dirty="0"/>
              <a:t>a = a+1</a:t>
            </a:r>
          </a:p>
          <a:p>
            <a:endParaRPr kumimoji="1" lang="en-US" altLang="ja-JP" sz="2400" dirty="0"/>
          </a:p>
          <a:p>
            <a:r>
              <a:rPr kumimoji="1" lang="ja-JP" altLang="en-US" sz="2400" dirty="0"/>
              <a:t>のような表記も可能</a:t>
            </a:r>
            <a:endParaRPr kumimoji="1" lang="en-US" altLang="ja-JP" sz="2400" dirty="0"/>
          </a:p>
          <a:p>
            <a:endParaRPr lang="en-US" altLang="ja-JP" sz="2400" dirty="0"/>
          </a:p>
          <a:p>
            <a:r>
              <a:rPr kumimoji="1" lang="en-US" altLang="ja-JP" sz="2400" b="1" dirty="0"/>
              <a:t>a += 1</a:t>
            </a:r>
          </a:p>
          <a:p>
            <a:r>
              <a:rPr kumimoji="1" lang="ja-JP" altLang="en-US" sz="2400" dirty="0"/>
              <a:t>は同じ意味</a:t>
            </a:r>
          </a:p>
        </p:txBody>
      </p:sp>
    </p:spTree>
    <p:extLst>
      <p:ext uri="{BB962C8B-B14F-4D97-AF65-F5344CB8AC3E}">
        <p14:creationId xmlns:p14="http://schemas.microsoft.com/office/powerpoint/2010/main" val="79173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C1223A-88B0-4D47-B977-CA537D59052D}"/>
              </a:ext>
            </a:extLst>
          </p:cNvPr>
          <p:cNvSpPr>
            <a:spLocks noGrp="1"/>
          </p:cNvSpPr>
          <p:nvPr>
            <p:ph type="title"/>
          </p:nvPr>
        </p:nvSpPr>
        <p:spPr>
          <a:xfrm>
            <a:off x="0" y="1"/>
            <a:ext cx="12192000" cy="708453"/>
          </a:xfrm>
          <a:solidFill>
            <a:srgbClr val="0000FF"/>
          </a:solidFill>
        </p:spPr>
        <p:txBody>
          <a:bodyPr/>
          <a:lstStyle/>
          <a:p>
            <a:r>
              <a:rPr lang="ja-JP" altLang="en-US" dirty="0">
                <a:solidFill>
                  <a:schemeClr val="bg1"/>
                </a:solidFill>
                <a:latin typeface="ＭＳ ゴシック" panose="020B0609070205080204" pitchFamily="49" charset="-128"/>
                <a:ea typeface="ＭＳ ゴシック" panose="020B0609070205080204" pitchFamily="49" charset="-128"/>
              </a:rPr>
              <a:t>変数の型</a:t>
            </a:r>
            <a:endParaRPr kumimoji="1" lang="ja-JP" altLang="en-US" dirty="0">
              <a:solidFill>
                <a:schemeClr val="bg1"/>
              </a:solidFill>
              <a:latin typeface="ＭＳ ゴシック" panose="020B0609070205080204" pitchFamily="49" charset="-128"/>
              <a:ea typeface="ＭＳ ゴシック" panose="020B0609070205080204" pitchFamily="49" charset="-128"/>
            </a:endParaRPr>
          </a:p>
        </p:txBody>
      </p:sp>
      <p:sp>
        <p:nvSpPr>
          <p:cNvPr id="3" name="テキスト ボックス 2">
            <a:extLst>
              <a:ext uri="{FF2B5EF4-FFF2-40B4-BE49-F238E27FC236}">
                <a16:creationId xmlns:a16="http://schemas.microsoft.com/office/drawing/2014/main" id="{8E08C896-55A3-4652-8794-5751F9A6A06D}"/>
              </a:ext>
            </a:extLst>
          </p:cNvPr>
          <p:cNvSpPr txBox="1"/>
          <p:nvPr/>
        </p:nvSpPr>
        <p:spPr>
          <a:xfrm>
            <a:off x="176876" y="853310"/>
            <a:ext cx="9852660" cy="3785652"/>
          </a:xfrm>
          <a:prstGeom prst="rect">
            <a:avLst/>
          </a:prstGeom>
          <a:noFill/>
        </p:spPr>
        <p:txBody>
          <a:bodyPr wrap="square" rtlCol="0">
            <a:spAutoFit/>
          </a:bodyPr>
          <a:lstStyle/>
          <a:p>
            <a:r>
              <a:rPr kumimoji="1" lang="ja-JP" altLang="en-US" sz="2400" dirty="0"/>
              <a:t>整数</a:t>
            </a:r>
            <a:r>
              <a:rPr kumimoji="1" lang="en-US" altLang="ja-JP" sz="2400" dirty="0"/>
              <a:t>(int)</a:t>
            </a:r>
            <a:endParaRPr lang="en-US" altLang="ja-JP" sz="2400" dirty="0"/>
          </a:p>
          <a:p>
            <a:r>
              <a:rPr lang="ja-JP" altLang="en-US" sz="2400" dirty="0"/>
              <a:t>　順番を指定したり、数える</a:t>
            </a:r>
            <a:endParaRPr kumimoji="1" lang="en-US" altLang="ja-JP" sz="2400" dirty="0"/>
          </a:p>
          <a:p>
            <a:r>
              <a:rPr kumimoji="1" lang="ja-JP" altLang="en-US" sz="2400" dirty="0"/>
              <a:t>浮動小数</a:t>
            </a:r>
            <a:r>
              <a:rPr kumimoji="1" lang="en-US" altLang="ja-JP" sz="2400" dirty="0"/>
              <a:t>(float)</a:t>
            </a:r>
          </a:p>
          <a:p>
            <a:r>
              <a:rPr lang="ja-JP" altLang="en-US" sz="2400" dirty="0"/>
              <a:t>　実数を表現</a:t>
            </a:r>
            <a:endParaRPr kumimoji="1" lang="en-US" altLang="ja-JP" sz="2400" dirty="0"/>
          </a:p>
          <a:p>
            <a:r>
              <a:rPr kumimoji="1" lang="ja-JP" altLang="en-US" sz="2400" dirty="0"/>
              <a:t>文字列</a:t>
            </a:r>
            <a:r>
              <a:rPr kumimoji="1" lang="en-US" altLang="ja-JP" sz="2400" dirty="0"/>
              <a:t>(str)</a:t>
            </a:r>
          </a:p>
          <a:p>
            <a:r>
              <a:rPr lang="ja-JP" altLang="en-US" sz="2400" dirty="0"/>
              <a:t>　</a:t>
            </a:r>
            <a:r>
              <a:rPr lang="en-US" altLang="ja-JP" sz="2400" dirty="0"/>
              <a:t>’’</a:t>
            </a:r>
            <a:r>
              <a:rPr lang="ja-JP" altLang="en-US" sz="2400" dirty="0"/>
              <a:t>や</a:t>
            </a:r>
            <a:r>
              <a:rPr lang="en-US" altLang="ja-JP" sz="2400" dirty="0"/>
              <a:t>””</a:t>
            </a:r>
            <a:r>
              <a:rPr lang="ja-JP" altLang="en-US" sz="2400" dirty="0"/>
              <a:t>で囲んで表記</a:t>
            </a:r>
            <a:endParaRPr lang="en-US" altLang="ja-JP" sz="2400" dirty="0"/>
          </a:p>
          <a:p>
            <a:r>
              <a:rPr lang="ja-JP" altLang="en-US" sz="2400" dirty="0"/>
              <a:t>　</a:t>
            </a:r>
            <a:r>
              <a:rPr lang="en-US" altLang="ja-JP" sz="2400" dirty="0"/>
              <a:t>str</a:t>
            </a:r>
            <a:r>
              <a:rPr lang="ja-JP" altLang="en-US" sz="2400" dirty="0"/>
              <a:t>にすると文字と認識される</a:t>
            </a:r>
            <a:endParaRPr kumimoji="1" lang="en-US" altLang="ja-JP" sz="2400" dirty="0"/>
          </a:p>
          <a:p>
            <a:r>
              <a:rPr lang="ja-JP" altLang="en-US" sz="2400" dirty="0"/>
              <a:t>真偽値</a:t>
            </a:r>
            <a:r>
              <a:rPr lang="en-US" altLang="ja-JP" sz="2400" dirty="0"/>
              <a:t>(Bool)</a:t>
            </a:r>
          </a:p>
          <a:p>
            <a:r>
              <a:rPr kumimoji="1" lang="ja-JP" altLang="en-US" sz="2400" dirty="0"/>
              <a:t>　</a:t>
            </a:r>
            <a:r>
              <a:rPr kumimoji="1" lang="en-US" altLang="ja-JP" sz="2400" dirty="0"/>
              <a:t>True </a:t>
            </a:r>
            <a:r>
              <a:rPr kumimoji="1" lang="ja-JP" altLang="en-US" sz="2400" dirty="0"/>
              <a:t>か </a:t>
            </a:r>
            <a:r>
              <a:rPr kumimoji="1" lang="en-US" altLang="ja-JP" sz="2400" dirty="0"/>
              <a:t>False</a:t>
            </a:r>
            <a:endParaRPr lang="en-US" altLang="ja-JP" sz="2400" dirty="0"/>
          </a:p>
          <a:p>
            <a:r>
              <a:rPr kumimoji="1" lang="ja-JP" altLang="en-US" sz="2400" dirty="0"/>
              <a:t>　　　　　　　　などがある</a:t>
            </a:r>
          </a:p>
        </p:txBody>
      </p:sp>
      <p:pic>
        <p:nvPicPr>
          <p:cNvPr id="5" name="図 4">
            <a:extLst>
              <a:ext uri="{FF2B5EF4-FFF2-40B4-BE49-F238E27FC236}">
                <a16:creationId xmlns:a16="http://schemas.microsoft.com/office/drawing/2014/main" id="{19DDA576-E66D-4D88-9894-B13DE79F3E7E}"/>
              </a:ext>
            </a:extLst>
          </p:cNvPr>
          <p:cNvPicPr>
            <a:picLocks noChangeAspect="1"/>
          </p:cNvPicPr>
          <p:nvPr/>
        </p:nvPicPr>
        <p:blipFill rotWithShape="1">
          <a:blip r:embed="rId2"/>
          <a:srcRect l="37599" t="19515" r="56870" b="49263"/>
          <a:stretch/>
        </p:blipFill>
        <p:spPr>
          <a:xfrm>
            <a:off x="7181293" y="853310"/>
            <a:ext cx="3570633" cy="4198981"/>
          </a:xfrm>
          <a:prstGeom prst="rect">
            <a:avLst/>
          </a:prstGeom>
        </p:spPr>
      </p:pic>
      <p:sp>
        <p:nvSpPr>
          <p:cNvPr id="4" name="テキスト ボックス 3">
            <a:extLst>
              <a:ext uri="{FF2B5EF4-FFF2-40B4-BE49-F238E27FC236}">
                <a16:creationId xmlns:a16="http://schemas.microsoft.com/office/drawing/2014/main" id="{292E08D1-11B1-D485-DDB8-94E58F43971B}"/>
              </a:ext>
            </a:extLst>
          </p:cNvPr>
          <p:cNvSpPr txBox="1"/>
          <p:nvPr/>
        </p:nvSpPr>
        <p:spPr>
          <a:xfrm>
            <a:off x="176876" y="5312192"/>
            <a:ext cx="11625146" cy="1384995"/>
          </a:xfrm>
          <a:prstGeom prst="rect">
            <a:avLst/>
          </a:prstGeom>
          <a:noFill/>
          <a:ln w="25400">
            <a:solidFill>
              <a:srgbClr val="FF0000"/>
            </a:solidFill>
          </a:ln>
        </p:spPr>
        <p:txBody>
          <a:bodyPr wrap="square" rtlCol="0">
            <a:spAutoFit/>
          </a:bodyPr>
          <a:lstStyle/>
          <a:p>
            <a:r>
              <a:rPr lang="ja-JP" altLang="en-US" sz="2400" b="1" dirty="0"/>
              <a:t>演習</a:t>
            </a:r>
            <a:endParaRPr lang="en-US" altLang="ja-JP" sz="2400" b="1" dirty="0"/>
          </a:p>
          <a:p>
            <a:r>
              <a:rPr lang="ja-JP" altLang="en-US" sz="2000" dirty="0"/>
              <a:t>・</a:t>
            </a:r>
            <a:r>
              <a:rPr kumimoji="1" lang="ja-JP" altLang="en-US" sz="2000" dirty="0"/>
              <a:t>整数 </a:t>
            </a:r>
            <a:r>
              <a:rPr kumimoji="1" lang="en-US" altLang="ja-JP" sz="2000" dirty="0"/>
              <a:t>10 </a:t>
            </a:r>
            <a:r>
              <a:rPr kumimoji="1" lang="ja-JP" altLang="en-US" sz="2000" dirty="0"/>
              <a:t>を変数 </a:t>
            </a:r>
            <a:r>
              <a:rPr kumimoji="1" lang="en-US" altLang="ja-JP" sz="2000" dirty="0"/>
              <a:t>a </a:t>
            </a:r>
            <a:r>
              <a:rPr kumimoji="1" lang="ja-JP" altLang="en-US" sz="2000" dirty="0"/>
              <a:t>に、浮動小数点数 </a:t>
            </a:r>
            <a:r>
              <a:rPr kumimoji="1" lang="en-US" altLang="ja-JP" sz="2000" dirty="0"/>
              <a:t>20.5 </a:t>
            </a:r>
            <a:r>
              <a:rPr kumimoji="1" lang="ja-JP" altLang="en-US" sz="2000" dirty="0"/>
              <a:t>を変数 </a:t>
            </a:r>
            <a:r>
              <a:rPr kumimoji="1" lang="en-US" altLang="ja-JP" sz="2000" dirty="0"/>
              <a:t>b </a:t>
            </a:r>
            <a:r>
              <a:rPr kumimoji="1" lang="ja-JP" altLang="en-US" sz="2000" dirty="0"/>
              <a:t>にそれぞれ代入してください。</a:t>
            </a:r>
            <a:endParaRPr kumimoji="1" lang="en-US" altLang="ja-JP" sz="2000" dirty="0"/>
          </a:p>
          <a:p>
            <a:r>
              <a:rPr kumimoji="1" lang="ja-JP" altLang="en-US" sz="2000" dirty="0"/>
              <a:t>・変数 </a:t>
            </a:r>
            <a:r>
              <a:rPr kumimoji="1" lang="en-US" altLang="ja-JP" sz="2000" dirty="0"/>
              <a:t>a </a:t>
            </a:r>
            <a:r>
              <a:rPr kumimoji="1" lang="ja-JP" altLang="en-US" sz="2000" dirty="0"/>
              <a:t>と </a:t>
            </a:r>
            <a:r>
              <a:rPr kumimoji="1" lang="en-US" altLang="ja-JP" sz="2000" dirty="0"/>
              <a:t>b </a:t>
            </a:r>
            <a:r>
              <a:rPr kumimoji="1" lang="ja-JP" altLang="en-US" sz="2000" dirty="0"/>
              <a:t>の合計</a:t>
            </a:r>
            <a:r>
              <a:rPr kumimoji="1" lang="en-US" altLang="ja-JP" sz="2000" dirty="0"/>
              <a:t>(+)</a:t>
            </a:r>
            <a:r>
              <a:rPr kumimoji="1" lang="ja-JP" altLang="en-US" sz="2000" dirty="0"/>
              <a:t>、差</a:t>
            </a:r>
            <a:r>
              <a:rPr kumimoji="1" lang="en-US" altLang="ja-JP" sz="2000" dirty="0"/>
              <a:t>(-)</a:t>
            </a:r>
            <a:r>
              <a:rPr kumimoji="1" lang="ja-JP" altLang="en-US" sz="2000" dirty="0"/>
              <a:t>、積</a:t>
            </a:r>
            <a:r>
              <a:rPr kumimoji="1" lang="en-US" altLang="ja-JP" sz="2000" dirty="0"/>
              <a:t>(*)</a:t>
            </a:r>
            <a:r>
              <a:rPr kumimoji="1" lang="ja-JP" altLang="en-US" sz="2000" dirty="0"/>
              <a:t>、商</a:t>
            </a:r>
            <a:r>
              <a:rPr kumimoji="1" lang="en-US" altLang="ja-JP" sz="2000" dirty="0"/>
              <a:t>(/)</a:t>
            </a:r>
            <a:r>
              <a:rPr kumimoji="1" lang="ja-JP" altLang="en-US" sz="2000" dirty="0"/>
              <a:t>を計算してください。</a:t>
            </a:r>
            <a:endParaRPr kumimoji="1" lang="en-US" altLang="ja-JP" sz="2000" dirty="0"/>
          </a:p>
          <a:p>
            <a:r>
              <a:rPr kumimoji="1" lang="ja-JP" altLang="en-US" sz="2000" dirty="0"/>
              <a:t>・変数 </a:t>
            </a:r>
            <a:r>
              <a:rPr kumimoji="1" lang="en-US" altLang="ja-JP" sz="2000" dirty="0"/>
              <a:t>c </a:t>
            </a:r>
            <a:r>
              <a:rPr kumimoji="1" lang="ja-JP" altLang="en-US" sz="2000" dirty="0"/>
              <a:t>に文字列</a:t>
            </a:r>
            <a:r>
              <a:rPr kumimoji="1" lang="en-US" altLang="ja-JP" sz="2000" dirty="0"/>
              <a:t>"Hello, World!"</a:t>
            </a:r>
            <a:r>
              <a:rPr kumimoji="1" lang="ja-JP" altLang="en-US" sz="2000" dirty="0"/>
              <a:t>を代入し、変数 </a:t>
            </a:r>
            <a:r>
              <a:rPr kumimoji="1" lang="en-US" altLang="ja-JP" sz="2000" dirty="0"/>
              <a:t>c </a:t>
            </a:r>
            <a:r>
              <a:rPr kumimoji="1" lang="ja-JP" altLang="en-US" sz="2000" dirty="0"/>
              <a:t>のデータ型を確認</a:t>
            </a:r>
            <a:r>
              <a:rPr kumimoji="1" lang="en-US" altLang="ja-JP" sz="2000" dirty="0"/>
              <a:t>(type(c) )</a:t>
            </a:r>
            <a:r>
              <a:rPr kumimoji="1" lang="ja-JP" altLang="en-US" sz="2000" dirty="0"/>
              <a:t>してください。</a:t>
            </a:r>
          </a:p>
        </p:txBody>
      </p:sp>
    </p:spTree>
    <p:extLst>
      <p:ext uri="{BB962C8B-B14F-4D97-AF65-F5344CB8AC3E}">
        <p14:creationId xmlns:p14="http://schemas.microsoft.com/office/powerpoint/2010/main" val="25458065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74144</TotalTime>
  <Words>5094</Words>
  <Application>Microsoft Office PowerPoint</Application>
  <PresentationFormat>ワイド画面</PresentationFormat>
  <Paragraphs>746</Paragraphs>
  <Slides>71</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71</vt:i4>
      </vt:variant>
    </vt:vector>
  </HeadingPairs>
  <TitlesOfParts>
    <vt:vector size="79" baseType="lpstr">
      <vt:lpstr>ＭＳ ゴシック</vt:lpstr>
      <vt:lpstr>Noto Sans JP</vt:lpstr>
      <vt:lpstr>游ゴシック</vt:lpstr>
      <vt:lpstr>游ゴシック Light</vt:lpstr>
      <vt:lpstr>Arial</vt:lpstr>
      <vt:lpstr>Cambria Math</vt:lpstr>
      <vt:lpstr>Roboto</vt:lpstr>
      <vt:lpstr>Office テーマ</vt:lpstr>
      <vt:lpstr>Pythonプログラミングの基本</vt:lpstr>
      <vt:lpstr>Python</vt:lpstr>
      <vt:lpstr>Pythonの環境構築</vt:lpstr>
      <vt:lpstr>プログラミングの基礎</vt:lpstr>
      <vt:lpstr>書き方がわからない場合は</vt:lpstr>
      <vt:lpstr>プログラムが動かない場合は</vt:lpstr>
      <vt:lpstr>Pythonプログラミングの動かし方</vt:lpstr>
      <vt:lpstr>値の代入</vt:lpstr>
      <vt:lpstr>変数の型</vt:lpstr>
      <vt:lpstr>リスト</vt:lpstr>
      <vt:lpstr>条件分岐　if文</vt:lpstr>
      <vt:lpstr>ループ　for文</vt:lpstr>
      <vt:lpstr>コンピュータの数値の取り扱いにおける注意</vt:lpstr>
      <vt:lpstr>関数</vt:lpstr>
      <vt:lpstr>クラス</vt:lpstr>
      <vt:lpstr>演習</vt:lpstr>
      <vt:lpstr>ライブラリの読み込み</vt:lpstr>
      <vt:lpstr>数値計算ライブラリ　numpy</vt:lpstr>
      <vt:lpstr>Numpy　ndarray</vt:lpstr>
      <vt:lpstr>ライブラリの使用</vt:lpstr>
      <vt:lpstr>テキストデータの読み込み</vt:lpstr>
      <vt:lpstr>結果の可視化</vt:lpstr>
      <vt:lpstr>PowerPoint プレゼンテーション</vt:lpstr>
      <vt:lpstr>演習</vt:lpstr>
      <vt:lpstr>演習</vt:lpstr>
      <vt:lpstr>演習</vt:lpstr>
      <vt:lpstr>PowerPoint プレゼンテーション</vt:lpstr>
      <vt:lpstr>2日目</vt:lpstr>
      <vt:lpstr>分析化学におけるAI</vt:lpstr>
      <vt:lpstr>分析化学におけるAI　–次元削減</vt:lpstr>
      <vt:lpstr>分析化学におけるAI　–クラスタリング</vt:lpstr>
      <vt:lpstr>具体例(回帰)</vt:lpstr>
      <vt:lpstr>具体例(分類)</vt:lpstr>
      <vt:lpstr>分析化学におけるAI　 –分類</vt:lpstr>
      <vt:lpstr>回帰</vt:lpstr>
      <vt:lpstr>分類</vt:lpstr>
      <vt:lpstr>PowerPoint プレゼンテーション</vt:lpstr>
      <vt:lpstr>機械学習を用いた解析の一連のプロセス</vt:lpstr>
      <vt:lpstr>目的の設定</vt:lpstr>
      <vt:lpstr>良い機械学習とは何か</vt:lpstr>
      <vt:lpstr>データの収集</vt:lpstr>
      <vt:lpstr>データの前処理</vt:lpstr>
      <vt:lpstr>アルゴリズムの選定</vt:lpstr>
      <vt:lpstr>アルゴリズムの選定</vt:lpstr>
      <vt:lpstr>モデルの評価</vt:lpstr>
      <vt:lpstr>結果の解釈</vt:lpstr>
      <vt:lpstr>学習</vt:lpstr>
      <vt:lpstr>分析化学におけるAI　–クラスタリング</vt:lpstr>
      <vt:lpstr>scikit-learnを用いた機械学習</vt:lpstr>
      <vt:lpstr>ディープラーニング</vt:lpstr>
      <vt:lpstr>ディープラーニングを用いた次元削減</vt:lpstr>
      <vt:lpstr>機械学習プロセスのまとめ</vt:lpstr>
      <vt:lpstr>演習 </vt:lpstr>
      <vt:lpstr>PowerPoint プレゼンテーション</vt:lpstr>
      <vt:lpstr>演習</vt:lpstr>
      <vt:lpstr>PowerPoint プレゼンテーション</vt:lpstr>
      <vt:lpstr>PowerPoint プレゼンテーション</vt:lpstr>
      <vt:lpstr>PowerPoint プレゼンテーション</vt:lpstr>
      <vt:lpstr>演習</vt:lpstr>
      <vt:lpstr>演習1</vt:lpstr>
      <vt:lpstr>演習2　B3</vt:lpstr>
      <vt:lpstr>演習3　C1-4</vt:lpstr>
      <vt:lpstr>演習4　</vt:lpstr>
      <vt:lpstr>演習5　C3-11</vt:lpstr>
      <vt:lpstr>演習6　C3-2</vt:lpstr>
      <vt:lpstr>演習6　C3-2</vt:lpstr>
      <vt:lpstr>演習　クラスタリング</vt:lpstr>
      <vt:lpstr>演習　クラスタリング</vt:lpstr>
      <vt:lpstr>演習　クラスタリング</vt:lpstr>
      <vt:lpstr>演習　まとめ</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yuki komoto</dc:creator>
  <cp:lastModifiedBy>yuki komoto</cp:lastModifiedBy>
  <cp:revision>42</cp:revision>
  <cp:lastPrinted>2023-11-21T05:57:32Z</cp:lastPrinted>
  <dcterms:created xsi:type="dcterms:W3CDTF">2021-08-31T10:17:18Z</dcterms:created>
  <dcterms:modified xsi:type="dcterms:W3CDTF">2024-09-26T04:08:38Z</dcterms:modified>
</cp:coreProperties>
</file>